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4"/>
    <p:sldMasterId id="2147483688" r:id="rId5"/>
    <p:sldMasterId id="2147483702" r:id="rId6"/>
    <p:sldMasterId id="2147483707" r:id="rId7"/>
    <p:sldMasterId id="2147483730" r:id="rId8"/>
  </p:sldMasterIdLst>
  <p:notesMasterIdLst>
    <p:notesMasterId r:id="rId45"/>
  </p:notesMasterIdLst>
  <p:handoutMasterIdLst>
    <p:handoutMasterId r:id="rId46"/>
  </p:handoutMasterIdLst>
  <p:sldIdLst>
    <p:sldId id="350" r:id="rId9"/>
    <p:sldId id="259" r:id="rId10"/>
    <p:sldId id="296" r:id="rId11"/>
    <p:sldId id="297" r:id="rId12"/>
    <p:sldId id="298" r:id="rId13"/>
    <p:sldId id="299" r:id="rId14"/>
    <p:sldId id="300" r:id="rId15"/>
    <p:sldId id="301" r:id="rId16"/>
    <p:sldId id="302" r:id="rId17"/>
    <p:sldId id="317" r:id="rId18"/>
    <p:sldId id="303" r:id="rId19"/>
    <p:sldId id="316" r:id="rId20"/>
    <p:sldId id="305" r:id="rId21"/>
    <p:sldId id="318" r:id="rId22"/>
    <p:sldId id="319" r:id="rId23"/>
    <p:sldId id="320" r:id="rId24"/>
    <p:sldId id="321" r:id="rId25"/>
    <p:sldId id="322" r:id="rId26"/>
    <p:sldId id="323" r:id="rId27"/>
    <p:sldId id="324" r:id="rId28"/>
    <p:sldId id="325" r:id="rId29"/>
    <p:sldId id="326" r:id="rId30"/>
    <p:sldId id="327" r:id="rId31"/>
    <p:sldId id="328" r:id="rId32"/>
    <p:sldId id="329" r:id="rId33"/>
    <p:sldId id="330" r:id="rId34"/>
    <p:sldId id="347" r:id="rId35"/>
    <p:sldId id="348" r:id="rId36"/>
    <p:sldId id="349" r:id="rId37"/>
    <p:sldId id="339" r:id="rId38"/>
    <p:sldId id="340" r:id="rId39"/>
    <p:sldId id="341" r:id="rId40"/>
    <p:sldId id="342" r:id="rId41"/>
    <p:sldId id="343" r:id="rId42"/>
    <p:sldId id="345" r:id="rId43"/>
    <p:sldId id="346" r:id="rId44"/>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78" autoAdjust="0"/>
    <p:restoredTop sz="94139" autoAdjust="0"/>
  </p:normalViewPr>
  <p:slideViewPr>
    <p:cSldViewPr snapToGrid="0" showGuides="1">
      <p:cViewPr>
        <p:scale>
          <a:sx n="80" d="100"/>
          <a:sy n="80" d="100"/>
        </p:scale>
        <p:origin x="-1044" y="462"/>
      </p:cViewPr>
      <p:guideLst>
        <p:guide orient="horz" pos="2160"/>
        <p:guide pos="2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70" d="100"/>
          <a:sy n="70" d="100"/>
        </p:scale>
        <p:origin x="-2088" y="-276"/>
      </p:cViewPr>
      <p:guideLst>
        <p:guide orient="horz" pos="2822"/>
        <p:guide pos="123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viewProps" Target="viewProps.xml"/><Relationship Id="rId8" Type="http://schemas.openxmlformats.org/officeDocument/2006/relationships/slideMaster" Target="slideMasters/slideMaster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DB228672-4337-41E0-A109-2BF6C0A0EED5}" type="datetimeFigureOut">
              <a:rPr lang="en-US" smtClean="0"/>
              <a:pPr/>
              <a:t>4/4/2018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r>
              <a:rPr lang="en-US" smtClean="0"/>
              <a:t>Page XX-#</a:t>
            </a:r>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281261869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951038" y="720725"/>
            <a:ext cx="4800600" cy="3600450"/>
          </a:xfrm>
          <a:prstGeom prst="rect">
            <a:avLst/>
          </a:prstGeom>
          <a:noFill/>
          <a:ln w="12700">
            <a:solidFill>
              <a:prstClr val="black"/>
            </a:solidFill>
          </a:ln>
        </p:spPr>
        <p:txBody>
          <a:bodyPr vert="horz" lIns="96661" tIns="48331" rIns="96661" bIns="48331" rtlCol="0" anchor="ctr"/>
          <a:lstStyle/>
          <a:p>
            <a:r>
              <a:rPr lang="en-US" dirty="0" smtClean="0"/>
              <a:t>text</a:t>
            </a:r>
            <a:endParaRPr lang="en-US" dirty="0"/>
          </a:p>
        </p:txBody>
      </p:sp>
      <p:sp>
        <p:nvSpPr>
          <p:cNvPr id="5" name="Notes Placeholder 4"/>
          <p:cNvSpPr>
            <a:spLocks noGrp="1"/>
          </p:cNvSpPr>
          <p:nvPr>
            <p:ph type="body" sz="quarter" idx="3"/>
          </p:nvPr>
        </p:nvSpPr>
        <p:spPr>
          <a:xfrm>
            <a:off x="1931681" y="4447617"/>
            <a:ext cx="4892673" cy="4320540"/>
          </a:xfrm>
          <a:prstGeom prst="rect">
            <a:avLst/>
          </a:prstGeom>
        </p:spPr>
        <p:txBody>
          <a:bodyPr vert="horz" lIns="96661" tIns="48331" rIns="96661" bIns="4833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645920" y="600075"/>
            <a:ext cx="0" cy="8401050"/>
          </a:xfrm>
          <a:prstGeom prst="line">
            <a:avLst/>
          </a:prstGeom>
          <a:noFill/>
          <a:ln w="9525">
            <a:solidFill>
              <a:schemeClr val="tx1"/>
            </a:solidFill>
            <a:round/>
            <a:headEnd/>
            <a:tailEnd/>
          </a:ln>
          <a:effectLst/>
        </p:spPr>
        <p:txBody>
          <a:bodyPr lIns="96661" tIns="48331" rIns="96661" bIns="48331"/>
          <a:lstStyle/>
          <a:p>
            <a:endParaRPr lang="en-US"/>
          </a:p>
        </p:txBody>
      </p:sp>
      <p:sp>
        <p:nvSpPr>
          <p:cNvPr id="11" name="Rectangle 14"/>
          <p:cNvSpPr>
            <a:spLocks noChangeArrowheads="1"/>
          </p:cNvSpPr>
          <p:nvPr/>
        </p:nvSpPr>
        <p:spPr bwMode="auto">
          <a:xfrm>
            <a:off x="257387" y="160021"/>
            <a:ext cx="6934201" cy="325041"/>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200" dirty="0" smtClean="0">
                <a:latin typeface="Arial" pitchFamily="34" charset="0"/>
                <a:cs typeface="Arial" pitchFamily="34" charset="0"/>
              </a:rPr>
              <a:t>Core Java 8  and Development Tools		                                  Collection</a:t>
            </a:r>
            <a:endParaRPr lang="en-US" sz="1200" dirty="0">
              <a:latin typeface="Arial" pitchFamily="34" charset="0"/>
              <a:cs typeface="Arial" pitchFamily="34" charset="0"/>
            </a:endParaRPr>
          </a:p>
        </p:txBody>
      </p:sp>
      <p:sp>
        <p:nvSpPr>
          <p:cNvPr id="12" name="Rectangle 14"/>
          <p:cNvSpPr>
            <a:spLocks noChangeArrowheads="1"/>
          </p:cNvSpPr>
          <p:nvPr/>
        </p:nvSpPr>
        <p:spPr bwMode="auto">
          <a:xfrm>
            <a:off x="3918221" y="8780650"/>
            <a:ext cx="2946699" cy="339599"/>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100" dirty="0" smtClean="0">
                <a:latin typeface="Candara" panose="020E0502030303020204" pitchFamily="34" charset="0"/>
                <a:cs typeface="Arial" pitchFamily="34" charset="0"/>
              </a:rPr>
              <a:t>		 Page 11-</a:t>
            </a:r>
            <a:fld id="{BD9FB300-F9DC-4669-88F4-967ABA23CC04}" type="slidenum">
              <a:rPr lang="en-US" sz="1100" smtClean="0">
                <a:latin typeface="Candara" panose="020E0502030303020204" pitchFamily="34" charset="0"/>
                <a:cs typeface="Arial" pitchFamily="34" charset="0"/>
              </a:rPr>
              <a:pPr marL="0" marR="0" indent="0" algn="l" defTabSz="966612" rtl="0" eaLnBrk="1" fontAlgn="auto" latinLnBrk="0" hangingPunct="1">
                <a:lnSpc>
                  <a:spcPct val="100000"/>
                </a:lnSpc>
                <a:spcBef>
                  <a:spcPts val="0"/>
                </a:spcBef>
                <a:spcAft>
                  <a:spcPts val="0"/>
                </a:spcAft>
                <a:buClrTx/>
                <a:buSzTx/>
                <a:buFontTx/>
                <a:buNone/>
                <a:tabLst/>
                <a:defRPr/>
              </a:pPr>
              <a:t>‹#›</a:t>
            </a:fld>
            <a:r>
              <a:rPr lang="en-US" sz="1100" dirty="0" smtClean="0">
                <a:latin typeface="Candara" panose="020E0502030303020204" pitchFamily="34" charset="0"/>
                <a:cs typeface="Arial" pitchFamily="34" charset="0"/>
              </a:rPr>
              <a:t> </a:t>
            </a:r>
          </a:p>
        </p:txBody>
      </p:sp>
    </p:spTree>
    <p:extLst>
      <p:ext uri="{BB962C8B-B14F-4D97-AF65-F5344CB8AC3E}">
        <p14:creationId xmlns:p14="http://schemas.microsoft.com/office/powerpoint/2010/main" val="1122094422"/>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file:///F:/SOFT/jdk-1_5_0-rc-doc/docs/api/java/util/Vector.html"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file:///F:/SOFT/jdk-1_5_0-rc-doc/docs/api/java/util/Collection.html"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951038" y="720725"/>
            <a:ext cx="4800600" cy="3600450"/>
          </a:xfrm>
        </p:spPr>
      </p:sp>
      <p:sp>
        <p:nvSpPr>
          <p:cNvPr id="6" name="Notes Placeholder 5"/>
          <p:cNvSpPr>
            <a:spLocks noGrp="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Rectangle 3"/>
          <p:cNvSpPr>
            <a:spLocks noGrp="1" noChangeArrowheads="1"/>
          </p:cNvSpPr>
          <p:nvPr>
            <p:ph type="body" idx="1"/>
          </p:nvPr>
        </p:nvSpPr>
        <p:spPr/>
        <p:txBody>
          <a:bodyPr/>
          <a:lstStyle/>
          <a:p>
            <a:r>
              <a:rPr lang="en-US" dirty="0" err="1" smtClean="0"/>
              <a:t>AutoBoxing</a:t>
            </a:r>
            <a:r>
              <a:rPr lang="en-US" dirty="0" smtClean="0"/>
              <a:t> with Collections:</a:t>
            </a:r>
          </a:p>
          <a:p>
            <a:r>
              <a:rPr lang="en-US" dirty="0" smtClean="0"/>
              <a:t>J2SE 5 adds to the Java language </a:t>
            </a:r>
            <a:r>
              <a:rPr lang="en-US" dirty="0" err="1" smtClean="0"/>
              <a:t>autoboxing</a:t>
            </a:r>
            <a:r>
              <a:rPr lang="en-US" dirty="0" smtClean="0"/>
              <a:t> and auto-unboxing.</a:t>
            </a:r>
          </a:p>
          <a:p>
            <a:r>
              <a:rPr lang="en-US" dirty="0" smtClean="0"/>
              <a:t>Primitive types and their corresponding wrapper classes can now be used interchangeably. For example: The following lines of code are legitimate in Java 5:</a:t>
            </a:r>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This is often referred to as automatic boxing or unboxing. </a:t>
            </a:r>
          </a:p>
          <a:p>
            <a:r>
              <a:rPr lang="en-US" dirty="0" smtClean="0"/>
              <a:t>If an </a:t>
            </a:r>
            <a:r>
              <a:rPr lang="en-US" dirty="0" err="1" smtClean="0"/>
              <a:t>int</a:t>
            </a:r>
            <a:r>
              <a:rPr lang="en-US" dirty="0" smtClean="0"/>
              <a:t> is passed where an Integer is expected, then the compiler will automatically insert a call to the Integer constructor. Conversely, if an Integer is provided where an </a:t>
            </a:r>
            <a:r>
              <a:rPr lang="en-US" dirty="0" err="1" smtClean="0"/>
              <a:t>int</a:t>
            </a:r>
            <a:r>
              <a:rPr lang="en-US" dirty="0" smtClean="0"/>
              <a:t> is required, then there will be an automatic call to the </a:t>
            </a:r>
            <a:r>
              <a:rPr lang="en-US" dirty="0" err="1" smtClean="0"/>
              <a:t>IntValue</a:t>
            </a:r>
            <a:r>
              <a:rPr lang="en-US" dirty="0" smtClean="0"/>
              <a:t> method. </a:t>
            </a:r>
          </a:p>
          <a:p>
            <a:r>
              <a:rPr lang="en-US" dirty="0" err="1" smtClean="0"/>
              <a:t>Autoboxing</a:t>
            </a:r>
            <a:r>
              <a:rPr lang="en-US" dirty="0" smtClean="0"/>
              <a:t> is the process by which a primitive type is automatically encapsulated into its equivalent type wrapper whenever an object of that type is needed.</a:t>
            </a:r>
          </a:p>
          <a:p>
            <a:r>
              <a:rPr lang="en-US" dirty="0" smtClean="0"/>
              <a:t>Auto-unboxing is the process by which the value of a boxed object is automatically extracted (unboxed) from type wrapper when its value is needed. </a:t>
            </a:r>
          </a:p>
        </p:txBody>
      </p:sp>
      <p:sp>
        <p:nvSpPr>
          <p:cNvPr id="117764" name="AutoShape 4"/>
          <p:cNvSpPr>
            <a:spLocks noChangeArrowheads="1"/>
          </p:cNvSpPr>
          <p:nvPr/>
        </p:nvSpPr>
        <p:spPr bwMode="auto">
          <a:xfrm>
            <a:off x="2016267" y="5212976"/>
            <a:ext cx="4277747" cy="649287"/>
          </a:xfrm>
          <a:prstGeom prst="roundRect">
            <a:avLst>
              <a:gd name="adj" fmla="val 16667"/>
            </a:avLst>
          </a:prstGeom>
          <a:noFill/>
          <a:ln w="19050">
            <a:solidFill>
              <a:schemeClr val="tx1"/>
            </a:solidFill>
            <a:round/>
            <a:headEnd/>
            <a:tailEnd/>
          </a:ln>
          <a:effectLst/>
        </p:spPr>
        <p:txBody>
          <a:bodyPr wrap="none" lIns="96650" tIns="48325" rIns="96650" bIns="48325" anchor="ctr"/>
          <a:lstStyle/>
          <a:p>
            <a:pPr marL="242316" lvl="1" defTabSz="965941"/>
            <a:r>
              <a:rPr lang="en-US" sz="1100" dirty="0" err="1">
                <a:latin typeface="Arial" pitchFamily="34" charset="0"/>
                <a:cs typeface="Arial" pitchFamily="34" charset="0"/>
              </a:rPr>
              <a:t>int</a:t>
            </a:r>
            <a:r>
              <a:rPr lang="en-US" sz="1100" dirty="0">
                <a:latin typeface="Arial" pitchFamily="34" charset="0"/>
                <a:cs typeface="Arial" pitchFamily="34" charset="0"/>
              </a:rPr>
              <a:t> intval1 = 0; </a:t>
            </a:r>
          </a:p>
          <a:p>
            <a:pPr marL="242316" lvl="1" defTabSz="965941"/>
            <a:r>
              <a:rPr lang="en-US" sz="1100" dirty="0">
                <a:latin typeface="Arial" pitchFamily="34" charset="0"/>
                <a:cs typeface="Arial" pitchFamily="34" charset="0"/>
              </a:rPr>
              <a:t>Integer intval2 = intval1; </a:t>
            </a:r>
          </a:p>
          <a:p>
            <a:pPr marL="242316" lvl="1" defTabSz="965941"/>
            <a:r>
              <a:rPr lang="en-US" sz="1100" dirty="0" err="1">
                <a:latin typeface="Arial" pitchFamily="34" charset="0"/>
                <a:cs typeface="Arial" pitchFamily="34" charset="0"/>
              </a:rPr>
              <a:t>int</a:t>
            </a:r>
            <a:r>
              <a:rPr lang="en-US" sz="1100" dirty="0">
                <a:latin typeface="Arial" pitchFamily="34" charset="0"/>
                <a:cs typeface="Arial" pitchFamily="34" charset="0"/>
              </a:rPr>
              <a:t> intval3 = new Integer(intval2);</a:t>
            </a:r>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9" name="Rectangle 3"/>
          <p:cNvSpPr>
            <a:spLocks noGrp="1" noChangeArrowheads="1"/>
          </p:cNvSpPr>
          <p:nvPr>
            <p:ph type="body" idx="1"/>
          </p:nvPr>
        </p:nvSpPr>
        <p:spPr/>
        <p:txBody>
          <a:bodyPr/>
          <a:lstStyle/>
          <a:p>
            <a:r>
              <a:rPr lang="en-US" dirty="0" smtClean="0"/>
              <a:t>Iterators:</a:t>
            </a:r>
          </a:p>
          <a:p>
            <a:r>
              <a:rPr lang="en-US" dirty="0" smtClean="0"/>
              <a:t>Java provides two interfaces that define the methods by which you can access each element of a collection: Enumeration and Iterator.  </a:t>
            </a:r>
          </a:p>
          <a:p>
            <a:pPr lvl="1"/>
            <a:r>
              <a:rPr lang="en-US" dirty="0" smtClean="0"/>
              <a:t>Enumeration is a legacy interface and  is considered obsolete for new code. It is now superseded by the iterator interface.</a:t>
            </a:r>
          </a:p>
          <a:p>
            <a:pPr lvl="1"/>
            <a:r>
              <a:rPr lang="en-US" dirty="0" smtClean="0"/>
              <a:t>The iterator() method of every collection returns an iterator to a collection. It is similar to an Enumeration, but differs in two respects:</a:t>
            </a:r>
          </a:p>
          <a:p>
            <a:pPr lvl="2"/>
            <a:r>
              <a:rPr lang="en-US" dirty="0" smtClean="0"/>
              <a:t>Iterator allows the caller to remove elements from the underlying collection during the iteration with well-defined semantics. </a:t>
            </a:r>
          </a:p>
          <a:p>
            <a:pPr lvl="2"/>
            <a:r>
              <a:rPr lang="en-US" dirty="0" smtClean="0"/>
              <a:t>Method names have been improved. </a:t>
            </a:r>
          </a:p>
          <a:p>
            <a:r>
              <a:rPr lang="en-US" dirty="0" smtClean="0"/>
              <a:t>There is no safe way to remove elements from a collection while traversing it with an Enumeration. </a:t>
            </a:r>
          </a:p>
          <a:p>
            <a:r>
              <a:rPr lang="en-US" dirty="0" smtClean="0"/>
              <a:t>In the example in the above slide, the following parameters are used:</a:t>
            </a:r>
          </a:p>
          <a:p>
            <a:pPr lvl="1"/>
            <a:r>
              <a:rPr lang="en-US" dirty="0" err="1" smtClean="0"/>
              <a:t>boolean</a:t>
            </a:r>
            <a:r>
              <a:rPr lang="en-US" dirty="0" smtClean="0"/>
              <a:t> </a:t>
            </a:r>
            <a:r>
              <a:rPr lang="en-US" dirty="0" err="1" smtClean="0"/>
              <a:t>hasNext</a:t>
            </a:r>
            <a:r>
              <a:rPr lang="en-US" dirty="0" smtClean="0"/>
              <a:t>() : returns true if there are more </a:t>
            </a:r>
            <a:r>
              <a:rPr lang="en-US" dirty="0" err="1" smtClean="0"/>
              <a:t>elementsObject</a:t>
            </a:r>
            <a:r>
              <a:rPr lang="en-US" dirty="0" smtClean="0"/>
              <a:t> </a:t>
            </a:r>
          </a:p>
          <a:p>
            <a:pPr lvl="1"/>
            <a:r>
              <a:rPr lang="en-US" dirty="0" smtClean="0"/>
              <a:t>next() : It returns next element. It throws </a:t>
            </a:r>
            <a:r>
              <a:rPr lang="en-US" dirty="0" err="1" smtClean="0"/>
              <a:t>NoSuchElementException</a:t>
            </a:r>
            <a:r>
              <a:rPr lang="en-US" dirty="0" smtClean="0"/>
              <a:t> if    there is no next element.</a:t>
            </a:r>
          </a:p>
          <a:p>
            <a:pPr lvl="1"/>
            <a:r>
              <a:rPr lang="en-US" dirty="0" smtClean="0"/>
              <a:t>void remove() : It removes current element. Throws </a:t>
            </a:r>
            <a:r>
              <a:rPr lang="en-US" dirty="0" err="1" smtClean="0"/>
              <a:t>IllegalStateException</a:t>
            </a:r>
            <a:r>
              <a:rPr lang="en-US" dirty="0" smtClean="0"/>
              <a:t> if an attempt is made to call remove() that is not preceded by a call to next() </a:t>
            </a:r>
          </a:p>
          <a:p>
            <a:r>
              <a:rPr lang="en-US" dirty="0" smtClean="0"/>
              <a:t>Note 1: The </a:t>
            </a:r>
            <a:r>
              <a:rPr lang="en-US" dirty="0" err="1" smtClean="0"/>
              <a:t>hasNext</a:t>
            </a:r>
            <a:r>
              <a:rPr lang="en-US" dirty="0" smtClean="0"/>
              <a:t>() method is identical in function to </a:t>
            </a:r>
            <a:r>
              <a:rPr lang="en-US" dirty="0" err="1" smtClean="0"/>
              <a:t>Enumeration.hasMoreElements</a:t>
            </a:r>
            <a:r>
              <a:rPr lang="en-US" dirty="0" smtClean="0"/>
              <a:t>(), and the next() method is identical in function to </a:t>
            </a:r>
            <a:r>
              <a:rPr lang="en-US" dirty="0" err="1" smtClean="0"/>
              <a:t>Enumeration.nextElement</a:t>
            </a:r>
            <a:r>
              <a:rPr lang="en-US" dirty="0" smtClean="0"/>
              <a:t>(). </a:t>
            </a:r>
          </a:p>
          <a:p>
            <a:r>
              <a:rPr lang="en-US" dirty="0" smtClean="0"/>
              <a:t>Note 2:  </a:t>
            </a:r>
            <a:r>
              <a:rPr lang="en-US" dirty="0" err="1" smtClean="0"/>
              <a:t>Iterator.remove</a:t>
            </a:r>
            <a:r>
              <a:rPr lang="en-US" dirty="0" smtClean="0"/>
              <a:t>() is the only safe way to modify a collection during iteration. The behavior is unspecified if the underlying collection is modified in any other way while the iteration is in progress.</a:t>
            </a:r>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Rectangle 3"/>
          <p:cNvSpPr>
            <a:spLocks noGrp="1" noChangeArrowheads="1"/>
          </p:cNvSpPr>
          <p:nvPr>
            <p:ph type="body" idx="1"/>
          </p:nvPr>
        </p:nvSpPr>
        <p:spPr/>
        <p:txBody>
          <a:bodyPr/>
          <a:lstStyle/>
          <a:p>
            <a:r>
              <a:rPr lang="en-US" smtClean="0"/>
              <a:t>Enhanced for loop:</a:t>
            </a:r>
          </a:p>
          <a:p>
            <a:r>
              <a:rPr lang="en-US" smtClean="0"/>
              <a:t>The enhanced for loop can be used for both Arrays and Collections:</a:t>
            </a:r>
            <a:endParaRPr lang="en-US" dirty="0" smtClean="0"/>
          </a:p>
        </p:txBody>
      </p:sp>
      <p:sp>
        <p:nvSpPr>
          <p:cNvPr id="115716" name="AutoShape 4"/>
          <p:cNvSpPr>
            <a:spLocks noChangeArrowheads="1"/>
          </p:cNvSpPr>
          <p:nvPr/>
        </p:nvSpPr>
        <p:spPr bwMode="auto">
          <a:xfrm>
            <a:off x="1984311" y="4911762"/>
            <a:ext cx="4277746" cy="3531589"/>
          </a:xfrm>
          <a:prstGeom prst="roundRect">
            <a:avLst>
              <a:gd name="adj" fmla="val 16667"/>
            </a:avLst>
          </a:prstGeom>
          <a:noFill/>
          <a:ln w="19050">
            <a:solidFill>
              <a:schemeClr val="tx1"/>
            </a:solidFill>
            <a:round/>
            <a:headEnd/>
            <a:tailEnd/>
          </a:ln>
          <a:effectLst/>
        </p:spPr>
        <p:txBody>
          <a:bodyPr wrap="none" lIns="96650" tIns="48325" rIns="96650" bIns="48325" anchor="ctr"/>
          <a:lstStyle/>
          <a:p>
            <a:pPr marL="242316" lvl="1" defTabSz="965941"/>
            <a:r>
              <a:rPr lang="en-US" sz="1100" b="1" dirty="0">
                <a:latin typeface="Arial" pitchFamily="34" charset="0"/>
                <a:cs typeface="Arial" pitchFamily="34" charset="0"/>
              </a:rPr>
              <a:t>class</a:t>
            </a:r>
            <a:r>
              <a:rPr lang="en-US" sz="1100" dirty="0">
                <a:latin typeface="Arial" pitchFamily="34" charset="0"/>
                <a:cs typeface="Arial" pitchFamily="34" charset="0"/>
              </a:rPr>
              <a:t> </a:t>
            </a:r>
            <a:r>
              <a:rPr lang="en-US" sz="1100" dirty="0" err="1">
                <a:latin typeface="Arial" pitchFamily="34" charset="0"/>
                <a:cs typeface="Arial" pitchFamily="34" charset="0"/>
              </a:rPr>
              <a:t>Enhancedforloop</a:t>
            </a:r>
            <a:r>
              <a:rPr lang="en-US" sz="1100" dirty="0">
                <a:latin typeface="Arial" pitchFamily="34" charset="0"/>
                <a:cs typeface="Arial" pitchFamily="34" charset="0"/>
              </a:rPr>
              <a:t> {</a:t>
            </a:r>
          </a:p>
          <a:p>
            <a:pPr marL="242316" lvl="1" defTabSz="965941"/>
            <a:r>
              <a:rPr lang="en-US" sz="1100" b="1" dirty="0">
                <a:latin typeface="Arial" pitchFamily="34" charset="0"/>
                <a:cs typeface="Arial" pitchFamily="34" charset="0"/>
              </a:rPr>
              <a:t>   static</a:t>
            </a:r>
            <a:r>
              <a:rPr lang="en-US" sz="1100" dirty="0">
                <a:latin typeface="Arial" pitchFamily="34" charset="0"/>
                <a:cs typeface="Arial" pitchFamily="34" charset="0"/>
              </a:rPr>
              <a:t> </a:t>
            </a:r>
            <a:r>
              <a:rPr lang="en-US" sz="1100" b="1" dirty="0">
                <a:latin typeface="Arial" pitchFamily="34" charset="0"/>
                <a:cs typeface="Arial" pitchFamily="34" charset="0"/>
              </a:rPr>
              <a:t>void</a:t>
            </a:r>
            <a:r>
              <a:rPr lang="en-US" sz="1100" dirty="0">
                <a:latin typeface="Arial" pitchFamily="34" charset="0"/>
                <a:cs typeface="Arial" pitchFamily="34" charset="0"/>
              </a:rPr>
              <a:t> </a:t>
            </a:r>
            <a:r>
              <a:rPr lang="en-US" sz="1100" dirty="0" err="1">
                <a:latin typeface="Arial" pitchFamily="34" charset="0"/>
                <a:cs typeface="Arial" pitchFamily="34" charset="0"/>
              </a:rPr>
              <a:t>printArray</a:t>
            </a:r>
            <a:r>
              <a:rPr lang="en-US" sz="1100" dirty="0">
                <a:latin typeface="Arial" pitchFamily="34" charset="0"/>
                <a:cs typeface="Arial" pitchFamily="34" charset="0"/>
              </a:rPr>
              <a:t>(</a:t>
            </a:r>
            <a:r>
              <a:rPr lang="en-US" sz="1100" b="1" dirty="0" err="1">
                <a:latin typeface="Arial" pitchFamily="34" charset="0"/>
                <a:cs typeface="Arial" pitchFamily="34" charset="0"/>
              </a:rPr>
              <a:t>int</a:t>
            </a:r>
            <a:r>
              <a:rPr lang="en-US" sz="1100" dirty="0">
                <a:latin typeface="Arial" pitchFamily="34" charset="0"/>
                <a:cs typeface="Arial" pitchFamily="34" charset="0"/>
              </a:rPr>
              <a:t> </a:t>
            </a:r>
            <a:r>
              <a:rPr lang="en-US" sz="1100" dirty="0" err="1">
                <a:latin typeface="Arial" pitchFamily="34" charset="0"/>
                <a:cs typeface="Arial" pitchFamily="34" charset="0"/>
              </a:rPr>
              <a:t>intArr</a:t>
            </a:r>
            <a:r>
              <a:rPr lang="en-US" sz="1100" dirty="0">
                <a:latin typeface="Arial" pitchFamily="34" charset="0"/>
                <a:cs typeface="Arial" pitchFamily="34" charset="0"/>
              </a:rPr>
              <a:t>[]) {</a:t>
            </a:r>
          </a:p>
          <a:p>
            <a:pPr marL="242316" lvl="1" defTabSz="965941"/>
            <a:r>
              <a:rPr lang="en-US" sz="1100" b="1" dirty="0">
                <a:latin typeface="Arial" pitchFamily="34" charset="0"/>
                <a:cs typeface="Arial" pitchFamily="34" charset="0"/>
              </a:rPr>
              <a:t>          for</a:t>
            </a:r>
            <a:r>
              <a:rPr lang="en-US" sz="1100" dirty="0">
                <a:latin typeface="Arial" pitchFamily="34" charset="0"/>
                <a:cs typeface="Arial" pitchFamily="34" charset="0"/>
              </a:rPr>
              <a:t> (</a:t>
            </a:r>
            <a:r>
              <a:rPr lang="en-US" sz="1100" b="1" dirty="0" err="1">
                <a:latin typeface="Arial" pitchFamily="34" charset="0"/>
                <a:cs typeface="Arial" pitchFamily="34" charset="0"/>
              </a:rPr>
              <a:t>int</a:t>
            </a:r>
            <a:r>
              <a:rPr lang="en-US" sz="1100" dirty="0">
                <a:latin typeface="Arial" pitchFamily="34" charset="0"/>
                <a:cs typeface="Arial" pitchFamily="34" charset="0"/>
              </a:rPr>
              <a:t> </a:t>
            </a:r>
            <a:r>
              <a:rPr lang="en-US" sz="1100" dirty="0" err="1">
                <a:latin typeface="Arial" pitchFamily="34" charset="0"/>
                <a:cs typeface="Arial" pitchFamily="34" charset="0"/>
              </a:rPr>
              <a:t>arrayindex</a:t>
            </a:r>
            <a:r>
              <a:rPr lang="en-US" sz="1100" dirty="0">
                <a:latin typeface="Arial" pitchFamily="34" charset="0"/>
                <a:cs typeface="Arial" pitchFamily="34" charset="0"/>
              </a:rPr>
              <a:t> : </a:t>
            </a:r>
            <a:r>
              <a:rPr lang="en-US" sz="1100" dirty="0" err="1">
                <a:latin typeface="Arial" pitchFamily="34" charset="0"/>
                <a:cs typeface="Arial" pitchFamily="34" charset="0"/>
              </a:rPr>
              <a:t>intArr</a:t>
            </a:r>
            <a:r>
              <a:rPr lang="en-US" sz="1100" dirty="0">
                <a:latin typeface="Arial" pitchFamily="34" charset="0"/>
                <a:cs typeface="Arial" pitchFamily="34" charset="0"/>
              </a:rPr>
              <a:t> )</a:t>
            </a:r>
          </a:p>
          <a:p>
            <a:pPr marL="242316" lvl="1" defTabSz="965941"/>
            <a:r>
              <a:rPr lang="en-US" sz="1100" dirty="0">
                <a:latin typeface="Arial" pitchFamily="34" charset="0"/>
                <a:cs typeface="Arial" pitchFamily="34" charset="0"/>
              </a:rPr>
              <a:t>               </a:t>
            </a:r>
            <a:r>
              <a:rPr lang="en-US" sz="1100" dirty="0" err="1">
                <a:latin typeface="Arial" pitchFamily="34" charset="0"/>
                <a:cs typeface="Arial" pitchFamily="34" charset="0"/>
              </a:rPr>
              <a:t>System.</a:t>
            </a:r>
            <a:r>
              <a:rPr lang="en-US" sz="1100" i="1" dirty="0" err="1">
                <a:latin typeface="Arial" pitchFamily="34" charset="0"/>
                <a:cs typeface="Arial" pitchFamily="34" charset="0"/>
              </a:rPr>
              <a:t>out</a:t>
            </a:r>
            <a:r>
              <a:rPr lang="en-US" sz="1100" dirty="0" err="1">
                <a:latin typeface="Arial" pitchFamily="34" charset="0"/>
                <a:cs typeface="Arial" pitchFamily="34" charset="0"/>
              </a:rPr>
              <a:t>.println</a:t>
            </a:r>
            <a:r>
              <a:rPr lang="en-US" sz="1100" dirty="0">
                <a:latin typeface="Arial" pitchFamily="34" charset="0"/>
                <a:cs typeface="Arial" pitchFamily="34" charset="0"/>
              </a:rPr>
              <a:t>(</a:t>
            </a:r>
            <a:r>
              <a:rPr lang="en-US" sz="1100" dirty="0" err="1">
                <a:latin typeface="Arial" pitchFamily="34" charset="0"/>
                <a:cs typeface="Arial" pitchFamily="34" charset="0"/>
              </a:rPr>
              <a:t>arrayindex</a:t>
            </a:r>
            <a:r>
              <a:rPr lang="en-US" sz="1100" dirty="0">
                <a:latin typeface="Arial" pitchFamily="34" charset="0"/>
                <a:cs typeface="Arial" pitchFamily="34" charset="0"/>
              </a:rPr>
              <a:t>);</a:t>
            </a:r>
          </a:p>
          <a:p>
            <a:pPr marL="242316" lvl="1" defTabSz="965941"/>
            <a:r>
              <a:rPr lang="en-US" sz="1100" dirty="0">
                <a:latin typeface="Arial" pitchFamily="34" charset="0"/>
                <a:cs typeface="Arial" pitchFamily="34" charset="0"/>
              </a:rPr>
              <a:t>    }</a:t>
            </a:r>
          </a:p>
          <a:p>
            <a:pPr marL="242316" lvl="1" defTabSz="965941"/>
            <a:r>
              <a:rPr lang="en-US" sz="1100" b="1" dirty="0">
                <a:latin typeface="Arial" pitchFamily="34" charset="0"/>
                <a:cs typeface="Arial" pitchFamily="34" charset="0"/>
              </a:rPr>
              <a:t>    static</a:t>
            </a:r>
            <a:r>
              <a:rPr lang="en-US" sz="1100" dirty="0">
                <a:latin typeface="Arial" pitchFamily="34" charset="0"/>
                <a:cs typeface="Arial" pitchFamily="34" charset="0"/>
              </a:rPr>
              <a:t> </a:t>
            </a:r>
            <a:r>
              <a:rPr lang="en-US" sz="1100" b="1" dirty="0">
                <a:latin typeface="Arial" pitchFamily="34" charset="0"/>
                <a:cs typeface="Arial" pitchFamily="34" charset="0"/>
              </a:rPr>
              <a:t>void</a:t>
            </a:r>
            <a:r>
              <a:rPr lang="en-US" sz="1100" dirty="0">
                <a:latin typeface="Arial" pitchFamily="34" charset="0"/>
                <a:cs typeface="Arial" pitchFamily="34" charset="0"/>
              </a:rPr>
              <a:t> </a:t>
            </a:r>
            <a:r>
              <a:rPr lang="en-US" sz="1100" dirty="0" err="1">
                <a:latin typeface="Arial" pitchFamily="34" charset="0"/>
                <a:cs typeface="Arial" pitchFamily="34" charset="0"/>
              </a:rPr>
              <a:t>printCollection</a:t>
            </a:r>
            <a:r>
              <a:rPr lang="en-US" sz="1100" dirty="0">
                <a:latin typeface="Arial" pitchFamily="34" charset="0"/>
                <a:cs typeface="Arial" pitchFamily="34" charset="0"/>
              </a:rPr>
              <a:t>(</a:t>
            </a:r>
            <a:r>
              <a:rPr lang="en-US" sz="1100" dirty="0" err="1">
                <a:latin typeface="Arial" pitchFamily="34" charset="0"/>
                <a:cs typeface="Arial" pitchFamily="34" charset="0"/>
              </a:rPr>
              <a:t>ArrayList</a:t>
            </a:r>
            <a:r>
              <a:rPr lang="en-US" sz="1100" dirty="0">
                <a:latin typeface="Arial" pitchFamily="34" charset="0"/>
                <a:cs typeface="Arial" pitchFamily="34" charset="0"/>
              </a:rPr>
              <a:t> </a:t>
            </a:r>
            <a:r>
              <a:rPr lang="en-US" sz="1100" dirty="0" err="1">
                <a:latin typeface="Arial" pitchFamily="34" charset="0"/>
                <a:cs typeface="Arial" pitchFamily="34" charset="0"/>
              </a:rPr>
              <a:t>arrList</a:t>
            </a:r>
            <a:r>
              <a:rPr lang="en-US" sz="1100" dirty="0">
                <a:latin typeface="Arial" pitchFamily="34" charset="0"/>
                <a:cs typeface="Arial" pitchFamily="34" charset="0"/>
              </a:rPr>
              <a:t>) {</a:t>
            </a:r>
          </a:p>
          <a:p>
            <a:pPr marL="242316" lvl="1" defTabSz="965941"/>
            <a:r>
              <a:rPr lang="en-US" sz="1100" b="1" dirty="0">
                <a:latin typeface="Arial" pitchFamily="34" charset="0"/>
                <a:cs typeface="Arial" pitchFamily="34" charset="0"/>
              </a:rPr>
              <a:t>        for</a:t>
            </a:r>
            <a:r>
              <a:rPr lang="en-US" sz="1100" dirty="0">
                <a:latin typeface="Arial" pitchFamily="34" charset="0"/>
                <a:cs typeface="Arial" pitchFamily="34" charset="0"/>
              </a:rPr>
              <a:t> (Object </a:t>
            </a:r>
            <a:r>
              <a:rPr lang="en-US" sz="1100" dirty="0" err="1">
                <a:latin typeface="Arial" pitchFamily="34" charset="0"/>
                <a:cs typeface="Arial" pitchFamily="34" charset="0"/>
              </a:rPr>
              <a:t>object</a:t>
            </a:r>
            <a:r>
              <a:rPr lang="en-US" sz="1100" dirty="0">
                <a:latin typeface="Arial" pitchFamily="34" charset="0"/>
                <a:cs typeface="Arial" pitchFamily="34" charset="0"/>
              </a:rPr>
              <a:t> : </a:t>
            </a:r>
            <a:r>
              <a:rPr lang="en-US" sz="1100" dirty="0" err="1">
                <a:latin typeface="Arial" pitchFamily="34" charset="0"/>
                <a:cs typeface="Arial" pitchFamily="34" charset="0"/>
              </a:rPr>
              <a:t>arrList</a:t>
            </a:r>
            <a:r>
              <a:rPr lang="en-US" sz="1100" dirty="0">
                <a:latin typeface="Arial" pitchFamily="34" charset="0"/>
                <a:cs typeface="Arial" pitchFamily="34" charset="0"/>
              </a:rPr>
              <a:t>)</a:t>
            </a:r>
          </a:p>
          <a:p>
            <a:pPr marL="242316" lvl="1" defTabSz="965941"/>
            <a:r>
              <a:rPr lang="en-US" sz="1100" dirty="0">
                <a:latin typeface="Arial" pitchFamily="34" charset="0"/>
                <a:cs typeface="Arial" pitchFamily="34" charset="0"/>
              </a:rPr>
              <a:t>             </a:t>
            </a:r>
            <a:r>
              <a:rPr lang="en-US" sz="1100" dirty="0" err="1">
                <a:latin typeface="Arial" pitchFamily="34" charset="0"/>
                <a:cs typeface="Arial" pitchFamily="34" charset="0"/>
              </a:rPr>
              <a:t>System.</a:t>
            </a:r>
            <a:r>
              <a:rPr lang="en-US" sz="1100" i="1" dirty="0" err="1">
                <a:latin typeface="Arial" pitchFamily="34" charset="0"/>
                <a:cs typeface="Arial" pitchFamily="34" charset="0"/>
              </a:rPr>
              <a:t>out</a:t>
            </a:r>
            <a:r>
              <a:rPr lang="en-US" sz="1100" dirty="0" err="1">
                <a:latin typeface="Arial" pitchFamily="34" charset="0"/>
                <a:cs typeface="Arial" pitchFamily="34" charset="0"/>
              </a:rPr>
              <a:t>.println</a:t>
            </a:r>
            <a:r>
              <a:rPr lang="en-US" sz="1100" dirty="0">
                <a:latin typeface="Arial" pitchFamily="34" charset="0"/>
                <a:cs typeface="Arial" pitchFamily="34" charset="0"/>
              </a:rPr>
              <a:t>(object);</a:t>
            </a:r>
          </a:p>
          <a:p>
            <a:pPr marL="242316" lvl="1" defTabSz="965941"/>
            <a:r>
              <a:rPr lang="en-US" sz="1100" dirty="0">
                <a:latin typeface="Arial" pitchFamily="34" charset="0"/>
                <a:cs typeface="Arial" pitchFamily="34" charset="0"/>
              </a:rPr>
              <a:t>    }</a:t>
            </a:r>
          </a:p>
          <a:p>
            <a:pPr marL="242316" lvl="1" defTabSz="965941"/>
            <a:endParaRPr lang="en-US" sz="1100" dirty="0">
              <a:latin typeface="Arial" pitchFamily="34" charset="0"/>
              <a:cs typeface="Arial" pitchFamily="34" charset="0"/>
            </a:endParaRPr>
          </a:p>
          <a:p>
            <a:pPr marL="242316" lvl="1" defTabSz="965941"/>
            <a:r>
              <a:rPr lang="en-US" sz="1100" b="1" dirty="0">
                <a:latin typeface="Arial" pitchFamily="34" charset="0"/>
                <a:cs typeface="Arial" pitchFamily="34" charset="0"/>
              </a:rPr>
              <a:t>public</a:t>
            </a:r>
            <a:r>
              <a:rPr lang="en-US" sz="1100" dirty="0">
                <a:latin typeface="Arial" pitchFamily="34" charset="0"/>
                <a:cs typeface="Arial" pitchFamily="34" charset="0"/>
              </a:rPr>
              <a:t> </a:t>
            </a:r>
            <a:r>
              <a:rPr lang="en-US" sz="1100" b="1" dirty="0">
                <a:latin typeface="Arial" pitchFamily="34" charset="0"/>
                <a:cs typeface="Arial" pitchFamily="34" charset="0"/>
              </a:rPr>
              <a:t>static</a:t>
            </a:r>
            <a:r>
              <a:rPr lang="en-US" sz="1100" dirty="0">
                <a:latin typeface="Arial" pitchFamily="34" charset="0"/>
                <a:cs typeface="Arial" pitchFamily="34" charset="0"/>
              </a:rPr>
              <a:t> </a:t>
            </a:r>
            <a:r>
              <a:rPr lang="en-US" sz="1100" b="1" dirty="0">
                <a:latin typeface="Arial" pitchFamily="34" charset="0"/>
                <a:cs typeface="Arial" pitchFamily="34" charset="0"/>
              </a:rPr>
              <a:t>void</a:t>
            </a:r>
            <a:r>
              <a:rPr lang="en-US" sz="1100" dirty="0">
                <a:latin typeface="Arial" pitchFamily="34" charset="0"/>
                <a:cs typeface="Arial" pitchFamily="34" charset="0"/>
              </a:rPr>
              <a:t> main(String </a:t>
            </a:r>
            <a:r>
              <a:rPr lang="en-US" sz="1100" dirty="0" err="1">
                <a:latin typeface="Arial" pitchFamily="34" charset="0"/>
                <a:cs typeface="Arial" pitchFamily="34" charset="0"/>
              </a:rPr>
              <a:t>arg</a:t>
            </a:r>
            <a:r>
              <a:rPr lang="en-US" sz="1100" dirty="0">
                <a:latin typeface="Arial" pitchFamily="34" charset="0"/>
                <a:cs typeface="Arial" pitchFamily="34" charset="0"/>
              </a:rPr>
              <a:t>[]) {</a:t>
            </a:r>
          </a:p>
          <a:p>
            <a:pPr marL="242316" lvl="1" defTabSz="965941"/>
            <a:r>
              <a:rPr lang="en-US" sz="1100" b="1" dirty="0">
                <a:latin typeface="Arial" pitchFamily="34" charset="0"/>
                <a:cs typeface="Arial" pitchFamily="34" charset="0"/>
              </a:rPr>
              <a:t>     </a:t>
            </a:r>
            <a:r>
              <a:rPr lang="en-US" sz="1100" b="1" dirty="0" err="1">
                <a:latin typeface="Arial" pitchFamily="34" charset="0"/>
                <a:cs typeface="Arial" pitchFamily="34" charset="0"/>
              </a:rPr>
              <a:t>int</a:t>
            </a:r>
            <a:r>
              <a:rPr lang="en-US" sz="1100" dirty="0">
                <a:latin typeface="Arial" pitchFamily="34" charset="0"/>
                <a:cs typeface="Arial" pitchFamily="34" charset="0"/>
              </a:rPr>
              <a:t> </a:t>
            </a:r>
            <a:r>
              <a:rPr lang="en-US" sz="1100" dirty="0" err="1">
                <a:latin typeface="Arial" pitchFamily="34" charset="0"/>
                <a:cs typeface="Arial" pitchFamily="34" charset="0"/>
              </a:rPr>
              <a:t>intArr</a:t>
            </a:r>
            <a:r>
              <a:rPr lang="en-US" sz="1100" dirty="0">
                <a:latin typeface="Arial" pitchFamily="34" charset="0"/>
                <a:cs typeface="Arial" pitchFamily="34" charset="0"/>
              </a:rPr>
              <a:t>[] = { 1, 2, 3, 4, 5 };</a:t>
            </a:r>
          </a:p>
          <a:p>
            <a:pPr marL="242316" lvl="1" defTabSz="965941"/>
            <a:r>
              <a:rPr lang="en-US" sz="1100" i="1" dirty="0">
                <a:latin typeface="Arial" pitchFamily="34" charset="0"/>
                <a:cs typeface="Arial" pitchFamily="34" charset="0"/>
              </a:rPr>
              <a:t>     </a:t>
            </a:r>
            <a:r>
              <a:rPr lang="en-US" sz="1100" i="1" dirty="0" err="1">
                <a:latin typeface="Arial" pitchFamily="34" charset="0"/>
                <a:cs typeface="Arial" pitchFamily="34" charset="0"/>
              </a:rPr>
              <a:t>printArray</a:t>
            </a:r>
            <a:r>
              <a:rPr lang="en-US" sz="1100" dirty="0">
                <a:latin typeface="Arial" pitchFamily="34" charset="0"/>
                <a:cs typeface="Arial" pitchFamily="34" charset="0"/>
              </a:rPr>
              <a:t>(</a:t>
            </a:r>
            <a:r>
              <a:rPr lang="en-US" sz="1100" dirty="0" err="1">
                <a:latin typeface="Arial" pitchFamily="34" charset="0"/>
                <a:cs typeface="Arial" pitchFamily="34" charset="0"/>
              </a:rPr>
              <a:t>intArr</a:t>
            </a:r>
            <a:r>
              <a:rPr lang="en-US" sz="1100" dirty="0">
                <a:latin typeface="Arial" pitchFamily="34" charset="0"/>
                <a:cs typeface="Arial" pitchFamily="34" charset="0"/>
              </a:rPr>
              <a:t>);</a:t>
            </a:r>
          </a:p>
          <a:p>
            <a:pPr marL="242316" lvl="1" defTabSz="965941"/>
            <a:r>
              <a:rPr lang="en-US" sz="1100" dirty="0">
                <a:latin typeface="Arial" pitchFamily="34" charset="0"/>
                <a:cs typeface="Arial" pitchFamily="34" charset="0"/>
              </a:rPr>
              <a:t>     </a:t>
            </a:r>
            <a:r>
              <a:rPr lang="en-US" sz="1100" dirty="0" err="1">
                <a:latin typeface="Arial" pitchFamily="34" charset="0"/>
                <a:cs typeface="Arial" pitchFamily="34" charset="0"/>
              </a:rPr>
              <a:t>ArrayList</a:t>
            </a:r>
            <a:r>
              <a:rPr lang="en-US" sz="1100" dirty="0">
                <a:latin typeface="Arial" pitchFamily="34" charset="0"/>
                <a:cs typeface="Arial" pitchFamily="34" charset="0"/>
              </a:rPr>
              <a:t> </a:t>
            </a:r>
            <a:r>
              <a:rPr lang="en-US" sz="1100" dirty="0" err="1">
                <a:latin typeface="Arial" pitchFamily="34" charset="0"/>
                <a:cs typeface="Arial" pitchFamily="34" charset="0"/>
              </a:rPr>
              <a:t>arraylist</a:t>
            </a:r>
            <a:r>
              <a:rPr lang="en-US" sz="1100" dirty="0">
                <a:latin typeface="Arial" pitchFamily="34" charset="0"/>
                <a:cs typeface="Arial" pitchFamily="34" charset="0"/>
              </a:rPr>
              <a:t> = </a:t>
            </a:r>
            <a:r>
              <a:rPr lang="en-US" sz="1100" b="1" dirty="0">
                <a:latin typeface="Arial" pitchFamily="34" charset="0"/>
                <a:cs typeface="Arial" pitchFamily="34" charset="0"/>
              </a:rPr>
              <a:t>new</a:t>
            </a:r>
            <a:r>
              <a:rPr lang="en-US" sz="1100" dirty="0">
                <a:latin typeface="Arial" pitchFamily="34" charset="0"/>
                <a:cs typeface="Arial" pitchFamily="34" charset="0"/>
              </a:rPr>
              <a:t> </a:t>
            </a:r>
            <a:r>
              <a:rPr lang="en-US" sz="1100" dirty="0" err="1">
                <a:latin typeface="Arial" pitchFamily="34" charset="0"/>
                <a:cs typeface="Arial" pitchFamily="34" charset="0"/>
              </a:rPr>
              <a:t>ArrayList</a:t>
            </a:r>
            <a:r>
              <a:rPr lang="en-US" sz="1100" dirty="0">
                <a:latin typeface="Arial" pitchFamily="34" charset="0"/>
                <a:cs typeface="Arial" pitchFamily="34" charset="0"/>
              </a:rPr>
              <a:t>();</a:t>
            </a:r>
          </a:p>
          <a:p>
            <a:pPr marL="242316" lvl="1" defTabSz="965941"/>
            <a:r>
              <a:rPr lang="en-US" sz="1100" dirty="0">
                <a:latin typeface="Arial" pitchFamily="34" charset="0"/>
                <a:cs typeface="Arial" pitchFamily="34" charset="0"/>
              </a:rPr>
              <a:t>     </a:t>
            </a:r>
            <a:r>
              <a:rPr lang="en-US" sz="1100" dirty="0" err="1">
                <a:latin typeface="Arial" pitchFamily="34" charset="0"/>
                <a:cs typeface="Arial" pitchFamily="34" charset="0"/>
              </a:rPr>
              <a:t>arraylist.add</a:t>
            </a:r>
            <a:r>
              <a:rPr lang="en-US" sz="1100" dirty="0">
                <a:latin typeface="Arial" pitchFamily="34" charset="0"/>
                <a:cs typeface="Arial" pitchFamily="34" charset="0"/>
              </a:rPr>
              <a:t>(10);</a:t>
            </a:r>
          </a:p>
          <a:p>
            <a:pPr marL="242316" lvl="1" defTabSz="965941"/>
            <a:r>
              <a:rPr lang="en-US" sz="1100" dirty="0">
                <a:latin typeface="Arial" pitchFamily="34" charset="0"/>
                <a:cs typeface="Arial" pitchFamily="34" charset="0"/>
              </a:rPr>
              <a:t>     </a:t>
            </a:r>
            <a:r>
              <a:rPr lang="en-US" sz="1100" dirty="0" err="1">
                <a:latin typeface="Arial" pitchFamily="34" charset="0"/>
                <a:cs typeface="Arial" pitchFamily="34" charset="0"/>
              </a:rPr>
              <a:t>arraylist.add</a:t>
            </a:r>
            <a:r>
              <a:rPr lang="en-US" sz="1100" dirty="0">
                <a:latin typeface="Arial" pitchFamily="34" charset="0"/>
                <a:cs typeface="Arial" pitchFamily="34" charset="0"/>
              </a:rPr>
              <a:t>(30);</a:t>
            </a:r>
          </a:p>
          <a:p>
            <a:pPr marL="242316" lvl="1" defTabSz="965941"/>
            <a:r>
              <a:rPr lang="en-US" sz="1100" dirty="0">
                <a:latin typeface="Arial" pitchFamily="34" charset="0"/>
                <a:cs typeface="Arial" pitchFamily="34" charset="0"/>
              </a:rPr>
              <a:t>     </a:t>
            </a:r>
            <a:r>
              <a:rPr lang="en-US" sz="1100" dirty="0" err="1">
                <a:latin typeface="Arial" pitchFamily="34" charset="0"/>
                <a:cs typeface="Arial" pitchFamily="34" charset="0"/>
              </a:rPr>
              <a:t>arraylist.add</a:t>
            </a:r>
            <a:r>
              <a:rPr lang="en-US" sz="1100" dirty="0">
                <a:latin typeface="Arial" pitchFamily="34" charset="0"/>
                <a:cs typeface="Arial" pitchFamily="34" charset="0"/>
              </a:rPr>
              <a:t>(20);</a:t>
            </a:r>
          </a:p>
          <a:p>
            <a:pPr marL="242316" lvl="1" defTabSz="965941"/>
            <a:r>
              <a:rPr lang="en-US" sz="1100" i="1" dirty="0">
                <a:latin typeface="Arial" pitchFamily="34" charset="0"/>
                <a:cs typeface="Arial" pitchFamily="34" charset="0"/>
              </a:rPr>
              <a:t>     </a:t>
            </a:r>
            <a:r>
              <a:rPr lang="en-US" sz="1100" i="1" dirty="0" err="1">
                <a:latin typeface="Arial" pitchFamily="34" charset="0"/>
                <a:cs typeface="Arial" pitchFamily="34" charset="0"/>
              </a:rPr>
              <a:t>printCollection</a:t>
            </a:r>
            <a:r>
              <a:rPr lang="en-US" sz="1100" dirty="0">
                <a:latin typeface="Arial" pitchFamily="34" charset="0"/>
                <a:cs typeface="Arial" pitchFamily="34" charset="0"/>
              </a:rPr>
              <a:t>(</a:t>
            </a:r>
            <a:r>
              <a:rPr lang="en-US" sz="1100" dirty="0" err="1">
                <a:latin typeface="Arial" pitchFamily="34" charset="0"/>
                <a:cs typeface="Arial" pitchFamily="34" charset="0"/>
              </a:rPr>
              <a:t>arraylist</a:t>
            </a:r>
            <a:r>
              <a:rPr lang="en-US" sz="1100" dirty="0">
                <a:latin typeface="Arial" pitchFamily="34" charset="0"/>
                <a:cs typeface="Arial" pitchFamily="34" charset="0"/>
              </a:rPr>
              <a:t>);</a:t>
            </a:r>
          </a:p>
          <a:p>
            <a:pPr marL="242316" lvl="1" defTabSz="965941"/>
            <a:r>
              <a:rPr lang="en-US" sz="1100" dirty="0">
                <a:latin typeface="Arial" pitchFamily="34" charset="0"/>
                <a:cs typeface="Arial" pitchFamily="34" charset="0"/>
              </a:rPr>
              <a:t>    }</a:t>
            </a:r>
          </a:p>
          <a:p>
            <a:pPr marL="242316" lvl="1" defTabSz="965941"/>
            <a:r>
              <a:rPr lang="en-US" sz="1100" dirty="0">
                <a:latin typeface="Arial" pitchFamily="34" charset="0"/>
                <a:cs typeface="Arial" pitchFamily="34" charset="0"/>
              </a:rPr>
              <a:t>}</a:t>
            </a:r>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51038" y="720725"/>
            <a:ext cx="4800600" cy="360045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9" name="Rectangle 3"/>
          <p:cNvSpPr>
            <a:spLocks noGrp="1" noChangeArrowheads="1"/>
          </p:cNvSpPr>
          <p:nvPr>
            <p:ph type="body" idx="1"/>
          </p:nvPr>
        </p:nvSpPr>
        <p:spPr/>
        <p:txBody>
          <a:bodyPr/>
          <a:lstStyle/>
          <a:p>
            <a:r>
              <a:rPr lang="en-US" dirty="0" err="1" smtClean="0"/>
              <a:t>ArrayList</a:t>
            </a:r>
            <a:r>
              <a:rPr lang="en-US" dirty="0" smtClean="0"/>
              <a:t> Class:</a:t>
            </a:r>
          </a:p>
          <a:p>
            <a:r>
              <a:rPr lang="en-US" dirty="0" smtClean="0"/>
              <a:t>Let us check the power of </a:t>
            </a:r>
            <a:r>
              <a:rPr lang="en-US" dirty="0" err="1" smtClean="0"/>
              <a:t>ArrayList</a:t>
            </a:r>
            <a:r>
              <a:rPr lang="en-US" dirty="0" smtClean="0"/>
              <a:t> with an example:</a:t>
            </a:r>
          </a:p>
          <a:p>
            <a:pPr lvl="1"/>
            <a:r>
              <a:rPr lang="en-US" dirty="0" smtClean="0"/>
              <a:t>List&lt;String&gt; </a:t>
            </a:r>
            <a:r>
              <a:rPr lang="en-US" dirty="0" err="1" smtClean="0"/>
              <a:t>myList</a:t>
            </a:r>
            <a:r>
              <a:rPr lang="en-US" dirty="0" smtClean="0"/>
              <a:t> = new </a:t>
            </a:r>
            <a:r>
              <a:rPr lang="en-US" dirty="0" err="1" smtClean="0"/>
              <a:t>ArrayList</a:t>
            </a:r>
            <a:r>
              <a:rPr lang="en-US" dirty="0" smtClean="0"/>
              <a:t>&lt;String&gt;();</a:t>
            </a:r>
          </a:p>
          <a:p>
            <a:r>
              <a:rPr lang="en-US" dirty="0" smtClean="0"/>
              <a:t>In many ways, </a:t>
            </a:r>
            <a:r>
              <a:rPr lang="en-US" dirty="0" err="1" smtClean="0"/>
              <a:t>ArrayList</a:t>
            </a:r>
            <a:r>
              <a:rPr lang="en-US" dirty="0" smtClean="0"/>
              <a:t>&lt;String&gt; is similar to a String[] in that it declares a container that can hold only Strings. However, it is more powerful than a String[]. Let us look at some of the capabilities that an </a:t>
            </a:r>
            <a:r>
              <a:rPr lang="en-US" dirty="0" err="1" smtClean="0"/>
              <a:t>ArrayList</a:t>
            </a:r>
            <a:r>
              <a:rPr lang="en-US" dirty="0" smtClean="0"/>
              <a:t> has:</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p:txBody>
      </p:sp>
      <p:sp>
        <p:nvSpPr>
          <p:cNvPr id="126980" name="AutoShape 4"/>
          <p:cNvSpPr>
            <a:spLocks noChangeArrowheads="1"/>
          </p:cNvSpPr>
          <p:nvPr/>
        </p:nvSpPr>
        <p:spPr bwMode="auto">
          <a:xfrm>
            <a:off x="1953746" y="5590891"/>
            <a:ext cx="3731006" cy="2675744"/>
          </a:xfrm>
          <a:prstGeom prst="roundRect">
            <a:avLst>
              <a:gd name="adj" fmla="val 16667"/>
            </a:avLst>
          </a:prstGeom>
          <a:noFill/>
          <a:ln w="19050">
            <a:solidFill>
              <a:schemeClr val="tx1"/>
            </a:solidFill>
            <a:round/>
            <a:headEnd/>
            <a:tailEnd/>
          </a:ln>
          <a:effectLst/>
        </p:spPr>
        <p:txBody>
          <a:bodyPr wrap="none" lIns="96650" tIns="48325" rIns="96650" bIns="48325" anchor="ctr"/>
          <a:lstStyle/>
          <a:p>
            <a:pPr defTabSz="965941"/>
            <a:r>
              <a:rPr lang="en-US" sz="1100" dirty="0">
                <a:latin typeface="Arial" pitchFamily="34" charset="0"/>
                <a:cs typeface="Arial" pitchFamily="34" charset="0"/>
              </a:rPr>
              <a:t>import </a:t>
            </a:r>
            <a:r>
              <a:rPr lang="en-US" sz="1100" dirty="0" err="1">
                <a:latin typeface="Arial" pitchFamily="34" charset="0"/>
                <a:cs typeface="Arial" pitchFamily="34" charset="0"/>
              </a:rPr>
              <a:t>java.util</a:t>
            </a:r>
            <a:r>
              <a:rPr lang="en-US" sz="1100" dirty="0">
                <a:latin typeface="Arial" pitchFamily="34" charset="0"/>
                <a:cs typeface="Arial" pitchFamily="34" charset="0"/>
              </a:rPr>
              <a:t>.*;</a:t>
            </a:r>
          </a:p>
          <a:p>
            <a:pPr marL="242316" lvl="1" defTabSz="965941"/>
            <a:r>
              <a:rPr lang="en-US" sz="1100" b="1" dirty="0">
                <a:latin typeface="Arial" pitchFamily="34" charset="0"/>
                <a:cs typeface="Arial" pitchFamily="34" charset="0"/>
              </a:rPr>
              <a:t>public</a:t>
            </a:r>
            <a:r>
              <a:rPr lang="en-US" sz="1100" dirty="0">
                <a:latin typeface="Arial" pitchFamily="34" charset="0"/>
                <a:cs typeface="Arial" pitchFamily="34" charset="0"/>
              </a:rPr>
              <a:t> </a:t>
            </a:r>
            <a:r>
              <a:rPr lang="en-US" sz="1100" b="1" dirty="0">
                <a:latin typeface="Arial" pitchFamily="34" charset="0"/>
                <a:cs typeface="Arial" pitchFamily="34" charset="0"/>
              </a:rPr>
              <a:t>class</a:t>
            </a:r>
            <a:r>
              <a:rPr lang="en-US" sz="1100" dirty="0">
                <a:latin typeface="Arial" pitchFamily="34" charset="0"/>
                <a:cs typeface="Arial" pitchFamily="34" charset="0"/>
              </a:rPr>
              <a:t> </a:t>
            </a:r>
            <a:r>
              <a:rPr lang="en-US" sz="1100" dirty="0" err="1">
                <a:latin typeface="Arial" pitchFamily="34" charset="0"/>
                <a:cs typeface="Arial" pitchFamily="34" charset="0"/>
              </a:rPr>
              <a:t>ArrayListTest</a:t>
            </a:r>
            <a:r>
              <a:rPr lang="en-US" sz="1100" dirty="0">
                <a:latin typeface="Arial" pitchFamily="34" charset="0"/>
                <a:cs typeface="Arial" pitchFamily="34" charset="0"/>
              </a:rPr>
              <a:t> {</a:t>
            </a:r>
          </a:p>
          <a:p>
            <a:pPr marL="242316" lvl="1" defTabSz="965941"/>
            <a:r>
              <a:rPr lang="en-US" sz="1100" b="1" dirty="0">
                <a:latin typeface="Arial" pitchFamily="34" charset="0"/>
                <a:cs typeface="Arial" pitchFamily="34" charset="0"/>
              </a:rPr>
              <a:t>   public</a:t>
            </a:r>
            <a:r>
              <a:rPr lang="en-US" sz="1100" dirty="0">
                <a:latin typeface="Arial" pitchFamily="34" charset="0"/>
                <a:cs typeface="Arial" pitchFamily="34" charset="0"/>
              </a:rPr>
              <a:t> </a:t>
            </a:r>
            <a:r>
              <a:rPr lang="en-US" sz="1100" b="1" dirty="0">
                <a:latin typeface="Arial" pitchFamily="34" charset="0"/>
                <a:cs typeface="Arial" pitchFamily="34" charset="0"/>
              </a:rPr>
              <a:t>static</a:t>
            </a:r>
            <a:r>
              <a:rPr lang="en-US" sz="1100" dirty="0">
                <a:latin typeface="Arial" pitchFamily="34" charset="0"/>
                <a:cs typeface="Arial" pitchFamily="34" charset="0"/>
              </a:rPr>
              <a:t> </a:t>
            </a:r>
            <a:r>
              <a:rPr lang="en-US" sz="1100" b="1" dirty="0">
                <a:latin typeface="Arial" pitchFamily="34" charset="0"/>
                <a:cs typeface="Arial" pitchFamily="34" charset="0"/>
              </a:rPr>
              <a:t>void</a:t>
            </a:r>
            <a:r>
              <a:rPr lang="en-US" sz="1100" dirty="0">
                <a:latin typeface="Arial" pitchFamily="34" charset="0"/>
                <a:cs typeface="Arial" pitchFamily="34" charset="0"/>
              </a:rPr>
              <a:t> main(String[] </a:t>
            </a:r>
            <a:r>
              <a:rPr lang="en-US" sz="1100" dirty="0" err="1">
                <a:latin typeface="Arial" pitchFamily="34" charset="0"/>
                <a:cs typeface="Arial" pitchFamily="34" charset="0"/>
              </a:rPr>
              <a:t>args</a:t>
            </a:r>
            <a:r>
              <a:rPr lang="en-US" sz="1100" dirty="0">
                <a:latin typeface="Arial" pitchFamily="34" charset="0"/>
                <a:cs typeface="Arial" pitchFamily="34" charset="0"/>
              </a:rPr>
              <a:t>) {</a:t>
            </a:r>
          </a:p>
          <a:p>
            <a:pPr marL="242316" lvl="1" defTabSz="965941"/>
            <a:r>
              <a:rPr lang="en-US" sz="1100" dirty="0">
                <a:latin typeface="Arial" pitchFamily="34" charset="0"/>
                <a:cs typeface="Arial" pitchFamily="34" charset="0"/>
              </a:rPr>
              <a:t>      List&lt;String&gt; list = </a:t>
            </a:r>
            <a:r>
              <a:rPr lang="en-US" sz="1100" b="1" dirty="0">
                <a:latin typeface="Arial" pitchFamily="34" charset="0"/>
                <a:cs typeface="Arial" pitchFamily="34" charset="0"/>
              </a:rPr>
              <a:t>new</a:t>
            </a:r>
            <a:r>
              <a:rPr lang="en-US" sz="1100" dirty="0">
                <a:latin typeface="Arial" pitchFamily="34" charset="0"/>
                <a:cs typeface="Arial" pitchFamily="34" charset="0"/>
              </a:rPr>
              <a:t> </a:t>
            </a:r>
            <a:r>
              <a:rPr lang="en-US" sz="1100" dirty="0" err="1">
                <a:latin typeface="Arial" pitchFamily="34" charset="0"/>
                <a:cs typeface="Arial" pitchFamily="34" charset="0"/>
              </a:rPr>
              <a:t>ArrayList</a:t>
            </a:r>
            <a:r>
              <a:rPr lang="en-US" sz="1100" dirty="0">
                <a:latin typeface="Arial" pitchFamily="34" charset="0"/>
                <a:cs typeface="Arial" pitchFamily="34" charset="0"/>
              </a:rPr>
              <a:t>&lt;String&gt;();</a:t>
            </a:r>
          </a:p>
          <a:p>
            <a:pPr marL="242316" lvl="1" defTabSz="965941"/>
            <a:r>
              <a:rPr lang="en-US" sz="1100" dirty="0">
                <a:latin typeface="Arial" pitchFamily="34" charset="0"/>
                <a:cs typeface="Arial" pitchFamily="34" charset="0"/>
              </a:rPr>
              <a:t>      String </a:t>
            </a:r>
            <a:r>
              <a:rPr lang="en-US" sz="1100" dirty="0" err="1">
                <a:latin typeface="Arial" pitchFamily="34" charset="0"/>
                <a:cs typeface="Arial" pitchFamily="34" charset="0"/>
              </a:rPr>
              <a:t>str</a:t>
            </a:r>
            <a:r>
              <a:rPr lang="en-US" sz="1100" dirty="0">
                <a:latin typeface="Arial" pitchFamily="34" charset="0"/>
                <a:cs typeface="Arial" pitchFamily="34" charset="0"/>
              </a:rPr>
              <a:t> = "hi";</a:t>
            </a:r>
          </a:p>
          <a:p>
            <a:pPr marL="242316" lvl="1" defTabSz="965941"/>
            <a:r>
              <a:rPr lang="en-US" sz="1100" dirty="0">
                <a:latin typeface="Arial" pitchFamily="34" charset="0"/>
                <a:cs typeface="Arial" pitchFamily="34" charset="0"/>
              </a:rPr>
              <a:t>      </a:t>
            </a:r>
            <a:r>
              <a:rPr lang="en-US" sz="1100" dirty="0" err="1">
                <a:latin typeface="Arial" pitchFamily="34" charset="0"/>
                <a:cs typeface="Arial" pitchFamily="34" charset="0"/>
              </a:rPr>
              <a:t>list.add</a:t>
            </a:r>
            <a:r>
              <a:rPr lang="en-US" sz="1100" dirty="0">
                <a:latin typeface="Arial" pitchFamily="34" charset="0"/>
                <a:cs typeface="Arial" pitchFamily="34" charset="0"/>
              </a:rPr>
              <a:t>("string");</a:t>
            </a:r>
          </a:p>
          <a:p>
            <a:pPr marL="242316" lvl="1" defTabSz="965941"/>
            <a:r>
              <a:rPr lang="en-US" sz="1100" dirty="0">
                <a:latin typeface="Arial" pitchFamily="34" charset="0"/>
                <a:cs typeface="Arial" pitchFamily="34" charset="0"/>
              </a:rPr>
              <a:t>      </a:t>
            </a:r>
            <a:r>
              <a:rPr lang="en-US" sz="1100" dirty="0" err="1">
                <a:latin typeface="Arial" pitchFamily="34" charset="0"/>
                <a:cs typeface="Arial" pitchFamily="34" charset="0"/>
              </a:rPr>
              <a:t>list.add</a:t>
            </a:r>
            <a:r>
              <a:rPr lang="en-US" sz="1100" dirty="0">
                <a:latin typeface="Arial" pitchFamily="34" charset="0"/>
                <a:cs typeface="Arial" pitchFamily="34" charset="0"/>
              </a:rPr>
              <a:t>(</a:t>
            </a:r>
            <a:r>
              <a:rPr lang="en-US" sz="1100" dirty="0" err="1">
                <a:latin typeface="Arial" pitchFamily="34" charset="0"/>
                <a:cs typeface="Arial" pitchFamily="34" charset="0"/>
              </a:rPr>
              <a:t>str</a:t>
            </a:r>
            <a:r>
              <a:rPr lang="en-US" sz="1100" dirty="0">
                <a:latin typeface="Arial" pitchFamily="34" charset="0"/>
                <a:cs typeface="Arial" pitchFamily="34" charset="0"/>
              </a:rPr>
              <a:t>);</a:t>
            </a:r>
          </a:p>
          <a:p>
            <a:pPr marL="242316" lvl="1" defTabSz="965941"/>
            <a:r>
              <a:rPr lang="en-US" sz="1100" dirty="0">
                <a:latin typeface="Arial" pitchFamily="34" charset="0"/>
                <a:cs typeface="Arial" pitchFamily="34" charset="0"/>
              </a:rPr>
              <a:t>      </a:t>
            </a:r>
            <a:r>
              <a:rPr lang="en-US" sz="1100" dirty="0" err="1">
                <a:latin typeface="Arial" pitchFamily="34" charset="0"/>
                <a:cs typeface="Arial" pitchFamily="34" charset="0"/>
              </a:rPr>
              <a:t>list.add</a:t>
            </a:r>
            <a:r>
              <a:rPr lang="en-US" sz="1100" dirty="0">
                <a:latin typeface="Arial" pitchFamily="34" charset="0"/>
                <a:cs typeface="Arial" pitchFamily="34" charset="0"/>
              </a:rPr>
              <a:t>(</a:t>
            </a:r>
            <a:r>
              <a:rPr lang="en-US" sz="1100" dirty="0" err="1">
                <a:latin typeface="Arial" pitchFamily="34" charset="0"/>
                <a:cs typeface="Arial" pitchFamily="34" charset="0"/>
              </a:rPr>
              <a:t>str</a:t>
            </a:r>
            <a:r>
              <a:rPr lang="en-US" sz="1100" dirty="0">
                <a:latin typeface="Arial" pitchFamily="34" charset="0"/>
                <a:cs typeface="Arial" pitchFamily="34" charset="0"/>
              </a:rPr>
              <a:t> + </a:t>
            </a:r>
            <a:r>
              <a:rPr lang="en-US" sz="1100" dirty="0" err="1">
                <a:latin typeface="Arial" pitchFamily="34" charset="0"/>
                <a:cs typeface="Arial" pitchFamily="34" charset="0"/>
              </a:rPr>
              <a:t>str</a:t>
            </a:r>
            <a:r>
              <a:rPr lang="en-US" sz="1100" dirty="0">
                <a:latin typeface="Arial" pitchFamily="34" charset="0"/>
                <a:cs typeface="Arial" pitchFamily="34" charset="0"/>
              </a:rPr>
              <a:t>);</a:t>
            </a:r>
          </a:p>
          <a:p>
            <a:pPr marL="242316" lvl="1" defTabSz="965941"/>
            <a:r>
              <a:rPr lang="en-US" sz="1100" dirty="0">
                <a:latin typeface="Arial" pitchFamily="34" charset="0"/>
                <a:cs typeface="Arial" pitchFamily="34" charset="0"/>
              </a:rPr>
              <a:t>      </a:t>
            </a:r>
            <a:r>
              <a:rPr lang="en-US" sz="1100" dirty="0" err="1">
                <a:latin typeface="Arial" pitchFamily="34" charset="0"/>
                <a:cs typeface="Arial" pitchFamily="34" charset="0"/>
              </a:rPr>
              <a:t>System.</a:t>
            </a:r>
            <a:r>
              <a:rPr lang="en-US" sz="1100" i="1" dirty="0" err="1">
                <a:latin typeface="Arial" pitchFamily="34" charset="0"/>
                <a:cs typeface="Arial" pitchFamily="34" charset="0"/>
              </a:rPr>
              <a:t>out</a:t>
            </a:r>
            <a:r>
              <a:rPr lang="en-US" sz="1100" dirty="0" err="1">
                <a:latin typeface="Arial" pitchFamily="34" charset="0"/>
                <a:cs typeface="Arial" pitchFamily="34" charset="0"/>
              </a:rPr>
              <a:t>.println</a:t>
            </a:r>
            <a:r>
              <a:rPr lang="en-US" sz="1100" dirty="0">
                <a:latin typeface="Arial" pitchFamily="34" charset="0"/>
                <a:cs typeface="Arial" pitchFamily="34" charset="0"/>
              </a:rPr>
              <a:t>(</a:t>
            </a:r>
            <a:r>
              <a:rPr lang="en-US" sz="1100" dirty="0" err="1">
                <a:latin typeface="Arial" pitchFamily="34" charset="0"/>
                <a:cs typeface="Arial" pitchFamily="34" charset="0"/>
              </a:rPr>
              <a:t>list.size</a:t>
            </a:r>
            <a:r>
              <a:rPr lang="en-US" sz="1100" dirty="0">
                <a:latin typeface="Arial" pitchFamily="34" charset="0"/>
                <a:cs typeface="Arial" pitchFamily="34" charset="0"/>
              </a:rPr>
              <a:t>());</a:t>
            </a:r>
          </a:p>
          <a:p>
            <a:pPr marL="242316" lvl="1" defTabSz="965941"/>
            <a:r>
              <a:rPr lang="en-US" sz="1100" dirty="0">
                <a:latin typeface="Arial" pitchFamily="34" charset="0"/>
                <a:cs typeface="Arial" pitchFamily="34" charset="0"/>
              </a:rPr>
              <a:t>      </a:t>
            </a:r>
            <a:r>
              <a:rPr lang="en-US" sz="1100" dirty="0" err="1">
                <a:latin typeface="Arial" pitchFamily="34" charset="0"/>
                <a:cs typeface="Arial" pitchFamily="34" charset="0"/>
              </a:rPr>
              <a:t>System.</a:t>
            </a:r>
            <a:r>
              <a:rPr lang="en-US" sz="1100" i="1" dirty="0" err="1">
                <a:latin typeface="Arial" pitchFamily="34" charset="0"/>
                <a:cs typeface="Arial" pitchFamily="34" charset="0"/>
              </a:rPr>
              <a:t>out</a:t>
            </a:r>
            <a:r>
              <a:rPr lang="en-US" sz="1100" dirty="0" err="1">
                <a:latin typeface="Arial" pitchFamily="34" charset="0"/>
                <a:cs typeface="Arial" pitchFamily="34" charset="0"/>
              </a:rPr>
              <a:t>.println</a:t>
            </a:r>
            <a:r>
              <a:rPr lang="en-US" sz="1100" dirty="0">
                <a:latin typeface="Arial" pitchFamily="34" charset="0"/>
                <a:cs typeface="Arial" pitchFamily="34" charset="0"/>
              </a:rPr>
              <a:t>(</a:t>
            </a:r>
            <a:r>
              <a:rPr lang="en-US" sz="1100" dirty="0" err="1">
                <a:latin typeface="Arial" pitchFamily="34" charset="0"/>
                <a:cs typeface="Arial" pitchFamily="34" charset="0"/>
              </a:rPr>
              <a:t>list.contains</a:t>
            </a:r>
            <a:r>
              <a:rPr lang="en-US" sz="1100" dirty="0">
                <a:latin typeface="Arial" pitchFamily="34" charset="0"/>
                <a:cs typeface="Arial" pitchFamily="34" charset="0"/>
              </a:rPr>
              <a:t>(42));</a:t>
            </a:r>
          </a:p>
          <a:p>
            <a:pPr marL="242316" lvl="1" defTabSz="965941"/>
            <a:r>
              <a:rPr lang="en-US" sz="1100" dirty="0">
                <a:latin typeface="Arial" pitchFamily="34" charset="0"/>
                <a:cs typeface="Arial" pitchFamily="34" charset="0"/>
              </a:rPr>
              <a:t>      </a:t>
            </a:r>
            <a:r>
              <a:rPr lang="en-US" sz="1100" dirty="0" err="1">
                <a:latin typeface="Arial" pitchFamily="34" charset="0"/>
                <a:cs typeface="Arial" pitchFamily="34" charset="0"/>
              </a:rPr>
              <a:t>System.</a:t>
            </a:r>
            <a:r>
              <a:rPr lang="en-US" sz="1100" i="1" dirty="0" err="1">
                <a:latin typeface="Arial" pitchFamily="34" charset="0"/>
                <a:cs typeface="Arial" pitchFamily="34" charset="0"/>
              </a:rPr>
              <a:t>out</a:t>
            </a:r>
            <a:r>
              <a:rPr lang="en-US" sz="1100" dirty="0" err="1">
                <a:latin typeface="Arial" pitchFamily="34" charset="0"/>
                <a:cs typeface="Arial" pitchFamily="34" charset="0"/>
              </a:rPr>
              <a:t>.println</a:t>
            </a:r>
            <a:r>
              <a:rPr lang="en-US" sz="1100" dirty="0">
                <a:latin typeface="Arial" pitchFamily="34" charset="0"/>
                <a:cs typeface="Arial" pitchFamily="34" charset="0"/>
              </a:rPr>
              <a:t>(</a:t>
            </a:r>
            <a:r>
              <a:rPr lang="en-US" sz="1100" dirty="0" err="1">
                <a:latin typeface="Arial" pitchFamily="34" charset="0"/>
                <a:cs typeface="Arial" pitchFamily="34" charset="0"/>
              </a:rPr>
              <a:t>list.contains</a:t>
            </a:r>
            <a:r>
              <a:rPr lang="en-US" sz="1100" dirty="0">
                <a:latin typeface="Arial" pitchFamily="34" charset="0"/>
                <a:cs typeface="Arial" pitchFamily="34" charset="0"/>
              </a:rPr>
              <a:t>("</a:t>
            </a:r>
            <a:r>
              <a:rPr lang="en-US" sz="1100" dirty="0" err="1">
                <a:latin typeface="Arial" pitchFamily="34" charset="0"/>
                <a:cs typeface="Arial" pitchFamily="34" charset="0"/>
              </a:rPr>
              <a:t>hihi</a:t>
            </a:r>
            <a:r>
              <a:rPr lang="en-US" sz="1100" dirty="0">
                <a:latin typeface="Arial" pitchFamily="34" charset="0"/>
                <a:cs typeface="Arial" pitchFamily="34" charset="0"/>
              </a:rPr>
              <a:t>"));</a:t>
            </a:r>
          </a:p>
          <a:p>
            <a:pPr marL="242316" lvl="1" defTabSz="965941"/>
            <a:r>
              <a:rPr lang="en-US" sz="1100" dirty="0">
                <a:latin typeface="Arial" pitchFamily="34" charset="0"/>
                <a:cs typeface="Arial" pitchFamily="34" charset="0"/>
              </a:rPr>
              <a:t>      </a:t>
            </a:r>
            <a:r>
              <a:rPr lang="en-US" sz="1100" dirty="0" err="1">
                <a:latin typeface="Arial" pitchFamily="34" charset="0"/>
                <a:cs typeface="Arial" pitchFamily="34" charset="0"/>
              </a:rPr>
              <a:t>list.remove</a:t>
            </a:r>
            <a:r>
              <a:rPr lang="en-US" sz="1100" dirty="0">
                <a:latin typeface="Arial" pitchFamily="34" charset="0"/>
                <a:cs typeface="Arial" pitchFamily="34" charset="0"/>
              </a:rPr>
              <a:t>("hi");</a:t>
            </a:r>
          </a:p>
          <a:p>
            <a:pPr marL="242316" lvl="1" defTabSz="965941"/>
            <a:r>
              <a:rPr lang="en-US" sz="1100" dirty="0">
                <a:latin typeface="Arial" pitchFamily="34" charset="0"/>
                <a:cs typeface="Arial" pitchFamily="34" charset="0"/>
              </a:rPr>
              <a:t>      </a:t>
            </a:r>
            <a:r>
              <a:rPr lang="en-US" sz="1100" dirty="0" err="1">
                <a:latin typeface="Arial" pitchFamily="34" charset="0"/>
                <a:cs typeface="Arial" pitchFamily="34" charset="0"/>
              </a:rPr>
              <a:t>System.</a:t>
            </a:r>
            <a:r>
              <a:rPr lang="en-US" sz="1100" i="1" dirty="0" err="1">
                <a:latin typeface="Arial" pitchFamily="34" charset="0"/>
                <a:cs typeface="Arial" pitchFamily="34" charset="0"/>
              </a:rPr>
              <a:t>out</a:t>
            </a:r>
            <a:r>
              <a:rPr lang="en-US" sz="1100" dirty="0" err="1">
                <a:latin typeface="Arial" pitchFamily="34" charset="0"/>
                <a:cs typeface="Arial" pitchFamily="34" charset="0"/>
              </a:rPr>
              <a:t>.println</a:t>
            </a:r>
            <a:r>
              <a:rPr lang="en-US" sz="1100" dirty="0">
                <a:latin typeface="Arial" pitchFamily="34" charset="0"/>
                <a:cs typeface="Arial" pitchFamily="34" charset="0"/>
              </a:rPr>
              <a:t>(</a:t>
            </a:r>
            <a:r>
              <a:rPr lang="en-US" sz="1100" dirty="0" err="1">
                <a:latin typeface="Arial" pitchFamily="34" charset="0"/>
                <a:cs typeface="Arial" pitchFamily="34" charset="0"/>
              </a:rPr>
              <a:t>list.size</a:t>
            </a:r>
            <a:r>
              <a:rPr lang="en-US" sz="1100" dirty="0">
                <a:latin typeface="Arial" pitchFamily="34" charset="0"/>
                <a:cs typeface="Arial" pitchFamily="34" charset="0"/>
              </a:rPr>
              <a:t>());</a:t>
            </a:r>
          </a:p>
          <a:p>
            <a:pPr marL="242316" lvl="1" defTabSz="965941"/>
            <a:r>
              <a:rPr lang="en-US" sz="1100" dirty="0">
                <a:latin typeface="Arial" pitchFamily="34" charset="0"/>
                <a:cs typeface="Arial" pitchFamily="34" charset="0"/>
              </a:rPr>
              <a:t>   }</a:t>
            </a:r>
          </a:p>
          <a:p>
            <a:pPr marL="242316" lvl="1" defTabSz="965941"/>
            <a:r>
              <a:rPr lang="en-US" sz="1100" dirty="0">
                <a:latin typeface="Arial" pitchFamily="34" charset="0"/>
                <a:cs typeface="Arial" pitchFamily="34" charset="0"/>
              </a:rPr>
              <a:t>}</a:t>
            </a:r>
          </a:p>
        </p:txBody>
      </p:sp>
      <p:sp>
        <p:nvSpPr>
          <p:cNvPr id="126981" name="Rectangle 5"/>
          <p:cNvSpPr>
            <a:spLocks noChangeArrowheads="1"/>
          </p:cNvSpPr>
          <p:nvPr/>
        </p:nvSpPr>
        <p:spPr bwMode="auto">
          <a:xfrm>
            <a:off x="5842615" y="6024597"/>
            <a:ext cx="890987" cy="940235"/>
          </a:xfrm>
          <a:prstGeom prst="rect">
            <a:avLst/>
          </a:prstGeom>
          <a:noFill/>
          <a:ln w="19050" algn="ctr">
            <a:solidFill>
              <a:schemeClr val="tx1"/>
            </a:solidFill>
            <a:miter lim="800000"/>
            <a:headEnd/>
            <a:tailEnd/>
          </a:ln>
          <a:effectLst/>
        </p:spPr>
        <p:txBody>
          <a:bodyPr lIns="94604" tIns="46471" rIns="94604" bIns="46471">
            <a:spAutoFit/>
          </a:bodyPr>
          <a:lstStyle/>
          <a:p>
            <a:pPr marL="310362" indent="-310362"/>
            <a:r>
              <a:rPr lang="en-US" sz="1100" dirty="0">
                <a:latin typeface="Arial" pitchFamily="34" charset="0"/>
                <a:cs typeface="Arial" pitchFamily="34" charset="0"/>
              </a:rPr>
              <a:t>output :</a:t>
            </a:r>
          </a:p>
          <a:p>
            <a:pPr marL="310362" indent="-310362"/>
            <a:r>
              <a:rPr lang="en-US" sz="1100" dirty="0">
                <a:latin typeface="Arial" pitchFamily="34" charset="0"/>
                <a:cs typeface="Arial" pitchFamily="34" charset="0"/>
              </a:rPr>
              <a:t>3</a:t>
            </a:r>
          </a:p>
          <a:p>
            <a:pPr marL="310362" indent="-310362"/>
            <a:r>
              <a:rPr lang="en-US" sz="1100" dirty="0">
                <a:latin typeface="Arial" pitchFamily="34" charset="0"/>
                <a:cs typeface="Arial" pitchFamily="34" charset="0"/>
              </a:rPr>
              <a:t>false</a:t>
            </a:r>
          </a:p>
          <a:p>
            <a:pPr marL="310362" indent="-310362"/>
            <a:r>
              <a:rPr lang="en-US" sz="1100" dirty="0">
                <a:latin typeface="Arial" pitchFamily="34" charset="0"/>
                <a:cs typeface="Arial" pitchFamily="34" charset="0"/>
              </a:rPr>
              <a:t>true</a:t>
            </a:r>
          </a:p>
          <a:p>
            <a:pPr marL="310362" indent="-310362"/>
            <a:r>
              <a:rPr lang="en-US" sz="1100" dirty="0">
                <a:latin typeface="Arial" pitchFamily="34" charset="0"/>
                <a:cs typeface="Arial" pitchFamily="34" charset="0"/>
              </a:rPr>
              <a:t>2</a:t>
            </a:r>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51038" y="720725"/>
            <a:ext cx="4800600" cy="360045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3" name="Rectangle 3"/>
          <p:cNvSpPr>
            <a:spLocks noGrp="1" noChangeArrowheads="1"/>
          </p:cNvSpPr>
          <p:nvPr>
            <p:ph type="body" idx="1"/>
          </p:nvPr>
        </p:nvSpPr>
        <p:spPr/>
        <p:txBody>
          <a:bodyPr>
            <a:normAutofit/>
          </a:bodyPr>
          <a:lstStyle/>
          <a:p>
            <a:r>
              <a:rPr lang="en-US" dirty="0" err="1" smtClean="0"/>
              <a:t>HashSet</a:t>
            </a:r>
            <a:r>
              <a:rPr lang="en-US" dirty="0" smtClean="0"/>
              <a:t> Class:</a:t>
            </a:r>
          </a:p>
          <a:p>
            <a:r>
              <a:rPr lang="en-US" dirty="0" smtClean="0"/>
              <a:t>Remember that Sets are used when you do not want any duplicates in your collection. If you attempt to add an element to a set that already exists in the set, then the duplicate element will not be added, and the add() method will return false. </a:t>
            </a:r>
          </a:p>
          <a:p>
            <a:r>
              <a:rPr lang="en-US" dirty="0" smtClean="0"/>
              <a:t>Remember, </a:t>
            </a:r>
            <a:r>
              <a:rPr lang="en-US" dirty="0" err="1" smtClean="0"/>
              <a:t>HashSets</a:t>
            </a:r>
            <a:r>
              <a:rPr lang="en-US" dirty="0" smtClean="0"/>
              <a:t> tend to be very fast because they use </a:t>
            </a:r>
            <a:r>
              <a:rPr lang="en-US" dirty="0" err="1" smtClean="0"/>
              <a:t>hashcodes</a:t>
            </a:r>
            <a:r>
              <a:rPr lang="en-US" dirty="0" smtClean="0"/>
              <a:t>. </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	</a:t>
            </a:r>
          </a:p>
          <a:p>
            <a:endParaRPr lang="en-US" dirty="0" smtClean="0"/>
          </a:p>
          <a:p>
            <a:endParaRPr lang="en-US" dirty="0" smtClean="0"/>
          </a:p>
          <a:p>
            <a:endParaRPr lang="en-US" dirty="0" smtClean="0"/>
          </a:p>
          <a:p>
            <a:endParaRPr lang="en-US" dirty="0" smtClean="0"/>
          </a:p>
          <a:p>
            <a:endParaRPr lang="en-US" dirty="0" smtClean="0"/>
          </a:p>
          <a:p>
            <a:r>
              <a:rPr lang="en-US" dirty="0" smtClean="0"/>
              <a:t>O/P: 2 4 1 3 5</a:t>
            </a:r>
          </a:p>
          <a:p>
            <a:r>
              <a:rPr lang="en-US" dirty="0" smtClean="0"/>
              <a:t>	Note: The order of the objects printed are not predictable</a:t>
            </a:r>
          </a:p>
        </p:txBody>
      </p:sp>
      <p:sp>
        <p:nvSpPr>
          <p:cNvPr id="128004" name="AutoShape 4"/>
          <p:cNvSpPr>
            <a:spLocks noChangeArrowheads="1"/>
          </p:cNvSpPr>
          <p:nvPr/>
        </p:nvSpPr>
        <p:spPr bwMode="auto">
          <a:xfrm>
            <a:off x="2105156" y="5366961"/>
            <a:ext cx="4277746" cy="2589683"/>
          </a:xfrm>
          <a:prstGeom prst="roundRect">
            <a:avLst>
              <a:gd name="adj" fmla="val 16667"/>
            </a:avLst>
          </a:prstGeom>
          <a:noFill/>
          <a:ln w="19050">
            <a:solidFill>
              <a:schemeClr val="tx1"/>
            </a:solidFill>
            <a:round/>
            <a:headEnd/>
            <a:tailEnd/>
          </a:ln>
          <a:effectLst/>
        </p:spPr>
        <p:txBody>
          <a:bodyPr wrap="none" lIns="96650" tIns="48325" rIns="96650" bIns="48325" anchor="ctr"/>
          <a:lstStyle/>
          <a:p>
            <a:pPr defTabSz="965941"/>
            <a:r>
              <a:rPr lang="en-US" sz="1100" dirty="0">
                <a:solidFill>
                  <a:srgbClr val="990000"/>
                </a:solidFill>
                <a:latin typeface="Arial" pitchFamily="34" charset="0"/>
                <a:cs typeface="Arial" pitchFamily="34" charset="0"/>
              </a:rPr>
              <a:t>import </a:t>
            </a:r>
            <a:r>
              <a:rPr lang="en-US" sz="1100" dirty="0" err="1">
                <a:solidFill>
                  <a:srgbClr val="990000"/>
                </a:solidFill>
                <a:latin typeface="Arial" pitchFamily="34" charset="0"/>
                <a:cs typeface="Arial" pitchFamily="34" charset="0"/>
              </a:rPr>
              <a:t>java.util</a:t>
            </a:r>
            <a:r>
              <a:rPr lang="en-US" sz="1100" dirty="0">
                <a:solidFill>
                  <a:srgbClr val="990000"/>
                </a:solidFill>
                <a:latin typeface="Arial" pitchFamily="34" charset="0"/>
                <a:cs typeface="Arial" pitchFamily="34" charset="0"/>
              </a:rPr>
              <a:t>.*;</a:t>
            </a:r>
          </a:p>
          <a:p>
            <a:pPr marL="242316" lvl="1" defTabSz="965941"/>
            <a:r>
              <a:rPr lang="en-US" sz="1100" b="1" dirty="0">
                <a:latin typeface="Arial" pitchFamily="34" charset="0"/>
                <a:cs typeface="Arial" pitchFamily="34" charset="0"/>
              </a:rPr>
              <a:t>class</a:t>
            </a:r>
            <a:r>
              <a:rPr lang="en-US" sz="1100" dirty="0">
                <a:latin typeface="Arial" pitchFamily="34" charset="0"/>
                <a:cs typeface="Arial" pitchFamily="34" charset="0"/>
              </a:rPr>
              <a:t> </a:t>
            </a:r>
            <a:r>
              <a:rPr lang="en-US" sz="1100" dirty="0" err="1">
                <a:latin typeface="Arial" pitchFamily="34" charset="0"/>
                <a:cs typeface="Arial" pitchFamily="34" charset="0"/>
              </a:rPr>
              <a:t>SetTest</a:t>
            </a:r>
            <a:r>
              <a:rPr lang="en-US" sz="1100" dirty="0">
                <a:latin typeface="Arial" pitchFamily="34" charset="0"/>
                <a:cs typeface="Arial" pitchFamily="34" charset="0"/>
              </a:rPr>
              <a:t> {</a:t>
            </a:r>
          </a:p>
          <a:p>
            <a:pPr marL="242316" lvl="1" defTabSz="965941"/>
            <a:r>
              <a:rPr lang="en-US" sz="1100" b="1" dirty="0">
                <a:latin typeface="Arial" pitchFamily="34" charset="0"/>
                <a:cs typeface="Arial" pitchFamily="34" charset="0"/>
              </a:rPr>
              <a:t>   public</a:t>
            </a:r>
            <a:r>
              <a:rPr lang="en-US" sz="1100" dirty="0">
                <a:latin typeface="Arial" pitchFamily="34" charset="0"/>
                <a:cs typeface="Arial" pitchFamily="34" charset="0"/>
              </a:rPr>
              <a:t> </a:t>
            </a:r>
            <a:r>
              <a:rPr lang="en-US" sz="1100" b="1" dirty="0">
                <a:latin typeface="Arial" pitchFamily="34" charset="0"/>
                <a:cs typeface="Arial" pitchFamily="34" charset="0"/>
              </a:rPr>
              <a:t>static</a:t>
            </a:r>
            <a:r>
              <a:rPr lang="en-US" sz="1100" dirty="0">
                <a:latin typeface="Arial" pitchFamily="34" charset="0"/>
                <a:cs typeface="Arial" pitchFamily="34" charset="0"/>
              </a:rPr>
              <a:t> </a:t>
            </a:r>
            <a:r>
              <a:rPr lang="en-US" sz="1100" b="1" dirty="0">
                <a:latin typeface="Arial" pitchFamily="34" charset="0"/>
                <a:cs typeface="Arial" pitchFamily="34" charset="0"/>
              </a:rPr>
              <a:t>void</a:t>
            </a:r>
            <a:r>
              <a:rPr lang="en-US" sz="1100" dirty="0">
                <a:latin typeface="Arial" pitchFamily="34" charset="0"/>
                <a:cs typeface="Arial" pitchFamily="34" charset="0"/>
              </a:rPr>
              <a:t> main(String[] </a:t>
            </a:r>
            <a:r>
              <a:rPr lang="en-US" sz="1100" dirty="0" err="1">
                <a:latin typeface="Arial" pitchFamily="34" charset="0"/>
                <a:cs typeface="Arial" pitchFamily="34" charset="0"/>
              </a:rPr>
              <a:t>args</a:t>
            </a:r>
            <a:r>
              <a:rPr lang="en-US" sz="1100" dirty="0">
                <a:latin typeface="Arial" pitchFamily="34" charset="0"/>
                <a:cs typeface="Arial" pitchFamily="34" charset="0"/>
              </a:rPr>
              <a:t>) {</a:t>
            </a:r>
          </a:p>
          <a:p>
            <a:pPr marL="242316" lvl="1" defTabSz="965941"/>
            <a:r>
              <a:rPr lang="en-US" sz="1100" b="1" dirty="0">
                <a:latin typeface="Arial" pitchFamily="34" charset="0"/>
                <a:cs typeface="Arial" pitchFamily="34" charset="0"/>
              </a:rPr>
              <a:t>      </a:t>
            </a:r>
            <a:r>
              <a:rPr lang="en-US" sz="1100" b="1" dirty="0" err="1">
                <a:latin typeface="Arial" pitchFamily="34" charset="0"/>
                <a:cs typeface="Arial" pitchFamily="34" charset="0"/>
              </a:rPr>
              <a:t>boolean</a:t>
            </a:r>
            <a:r>
              <a:rPr lang="en-US" sz="1100" dirty="0">
                <a:latin typeface="Arial" pitchFamily="34" charset="0"/>
                <a:cs typeface="Arial" pitchFamily="34" charset="0"/>
              </a:rPr>
              <a:t>[] </a:t>
            </a:r>
            <a:r>
              <a:rPr lang="en-US" sz="1100" dirty="0" err="1">
                <a:latin typeface="Arial" pitchFamily="34" charset="0"/>
                <a:cs typeface="Arial" pitchFamily="34" charset="0"/>
              </a:rPr>
              <a:t>boolArr</a:t>
            </a:r>
            <a:r>
              <a:rPr lang="en-US" sz="1100" dirty="0">
                <a:latin typeface="Arial" pitchFamily="34" charset="0"/>
                <a:cs typeface="Arial" pitchFamily="34" charset="0"/>
              </a:rPr>
              <a:t> = </a:t>
            </a:r>
            <a:r>
              <a:rPr lang="en-US" sz="1100" b="1" dirty="0">
                <a:latin typeface="Arial" pitchFamily="34" charset="0"/>
                <a:cs typeface="Arial" pitchFamily="34" charset="0"/>
              </a:rPr>
              <a:t>new</a:t>
            </a:r>
            <a:r>
              <a:rPr lang="en-US" sz="1100" dirty="0">
                <a:latin typeface="Arial" pitchFamily="34" charset="0"/>
                <a:cs typeface="Arial" pitchFamily="34" charset="0"/>
              </a:rPr>
              <a:t> </a:t>
            </a:r>
            <a:r>
              <a:rPr lang="en-US" sz="1100" b="1" dirty="0" err="1">
                <a:latin typeface="Arial" pitchFamily="34" charset="0"/>
                <a:cs typeface="Arial" pitchFamily="34" charset="0"/>
              </a:rPr>
              <a:t>boolean</a:t>
            </a:r>
            <a:r>
              <a:rPr lang="en-US" sz="1100" dirty="0">
                <a:latin typeface="Arial" pitchFamily="34" charset="0"/>
                <a:cs typeface="Arial" pitchFamily="34" charset="0"/>
              </a:rPr>
              <a:t>[5];</a:t>
            </a:r>
          </a:p>
          <a:p>
            <a:pPr marL="242316" lvl="1" defTabSz="965941"/>
            <a:r>
              <a:rPr lang="en-US" sz="1100" dirty="0">
                <a:latin typeface="Arial" pitchFamily="34" charset="0"/>
                <a:cs typeface="Arial" pitchFamily="34" charset="0"/>
              </a:rPr>
              <a:t>      Set&lt;Integer&gt; set = </a:t>
            </a:r>
            <a:r>
              <a:rPr lang="en-US" sz="1100" b="1" dirty="0">
                <a:latin typeface="Arial" pitchFamily="34" charset="0"/>
                <a:cs typeface="Arial" pitchFamily="34" charset="0"/>
              </a:rPr>
              <a:t>new</a:t>
            </a:r>
            <a:r>
              <a:rPr lang="en-US" sz="1100" dirty="0">
                <a:latin typeface="Arial" pitchFamily="34" charset="0"/>
                <a:cs typeface="Arial" pitchFamily="34" charset="0"/>
              </a:rPr>
              <a:t> </a:t>
            </a:r>
            <a:r>
              <a:rPr lang="en-US" sz="1100" dirty="0" err="1">
                <a:latin typeface="Arial" pitchFamily="34" charset="0"/>
                <a:cs typeface="Arial" pitchFamily="34" charset="0"/>
              </a:rPr>
              <a:t>HashSet</a:t>
            </a:r>
            <a:r>
              <a:rPr lang="en-US" sz="1100" dirty="0">
                <a:latin typeface="Arial" pitchFamily="34" charset="0"/>
                <a:cs typeface="Arial" pitchFamily="34" charset="0"/>
              </a:rPr>
              <a:t>&lt;Integer&gt;();</a:t>
            </a:r>
          </a:p>
          <a:p>
            <a:pPr marL="242316" lvl="1" defTabSz="965941"/>
            <a:r>
              <a:rPr lang="en-US" sz="1100" dirty="0">
                <a:latin typeface="Arial" pitchFamily="34" charset="0"/>
                <a:cs typeface="Arial" pitchFamily="34" charset="0"/>
              </a:rPr>
              <a:t>      </a:t>
            </a:r>
            <a:r>
              <a:rPr lang="en-US" sz="1100" dirty="0" err="1">
                <a:latin typeface="Arial" pitchFamily="34" charset="0"/>
                <a:cs typeface="Arial" pitchFamily="34" charset="0"/>
              </a:rPr>
              <a:t>boolArr</a:t>
            </a:r>
            <a:r>
              <a:rPr lang="en-US" sz="1100" dirty="0">
                <a:latin typeface="Arial" pitchFamily="34" charset="0"/>
                <a:cs typeface="Arial" pitchFamily="34" charset="0"/>
              </a:rPr>
              <a:t>[0] = </a:t>
            </a:r>
            <a:r>
              <a:rPr lang="en-US" sz="1100" dirty="0" err="1">
                <a:latin typeface="Arial" pitchFamily="34" charset="0"/>
                <a:cs typeface="Arial" pitchFamily="34" charset="0"/>
              </a:rPr>
              <a:t>set.add</a:t>
            </a:r>
            <a:r>
              <a:rPr lang="en-US" sz="1100" dirty="0">
                <a:latin typeface="Arial" pitchFamily="34" charset="0"/>
                <a:cs typeface="Arial" pitchFamily="34" charset="0"/>
              </a:rPr>
              <a:t>(1);</a:t>
            </a:r>
          </a:p>
          <a:p>
            <a:pPr marL="242316" lvl="1" defTabSz="965941"/>
            <a:r>
              <a:rPr lang="en-US" sz="1100" dirty="0">
                <a:latin typeface="Arial" pitchFamily="34" charset="0"/>
                <a:cs typeface="Arial" pitchFamily="34" charset="0"/>
              </a:rPr>
              <a:t>      </a:t>
            </a:r>
            <a:r>
              <a:rPr lang="en-US" sz="1100" dirty="0" err="1">
                <a:latin typeface="Arial" pitchFamily="34" charset="0"/>
                <a:cs typeface="Arial" pitchFamily="34" charset="0"/>
              </a:rPr>
              <a:t>boolArr</a:t>
            </a:r>
            <a:r>
              <a:rPr lang="en-US" sz="1100" dirty="0">
                <a:latin typeface="Arial" pitchFamily="34" charset="0"/>
                <a:cs typeface="Arial" pitchFamily="34" charset="0"/>
              </a:rPr>
              <a:t>[1] = </a:t>
            </a:r>
            <a:r>
              <a:rPr lang="en-US" sz="1100" dirty="0" err="1">
                <a:latin typeface="Arial" pitchFamily="34" charset="0"/>
                <a:cs typeface="Arial" pitchFamily="34" charset="0"/>
              </a:rPr>
              <a:t>set.add</a:t>
            </a:r>
            <a:r>
              <a:rPr lang="en-US" sz="1100" dirty="0">
                <a:latin typeface="Arial" pitchFamily="34" charset="0"/>
                <a:cs typeface="Arial" pitchFamily="34" charset="0"/>
              </a:rPr>
              <a:t>(2);</a:t>
            </a:r>
          </a:p>
          <a:p>
            <a:pPr marL="242316" lvl="1" defTabSz="965941"/>
            <a:r>
              <a:rPr lang="en-US" sz="1100" dirty="0">
                <a:latin typeface="Arial" pitchFamily="34" charset="0"/>
                <a:cs typeface="Arial" pitchFamily="34" charset="0"/>
              </a:rPr>
              <a:t>      </a:t>
            </a:r>
            <a:r>
              <a:rPr lang="en-US" sz="1100" dirty="0" err="1">
                <a:latin typeface="Arial" pitchFamily="34" charset="0"/>
                <a:cs typeface="Arial" pitchFamily="34" charset="0"/>
              </a:rPr>
              <a:t>boolArr</a:t>
            </a:r>
            <a:r>
              <a:rPr lang="en-US" sz="1100" dirty="0">
                <a:latin typeface="Arial" pitchFamily="34" charset="0"/>
                <a:cs typeface="Arial" pitchFamily="34" charset="0"/>
              </a:rPr>
              <a:t>[2] = </a:t>
            </a:r>
            <a:r>
              <a:rPr lang="en-US" sz="1100" dirty="0" err="1">
                <a:latin typeface="Arial" pitchFamily="34" charset="0"/>
                <a:cs typeface="Arial" pitchFamily="34" charset="0"/>
              </a:rPr>
              <a:t>set.add</a:t>
            </a:r>
            <a:r>
              <a:rPr lang="en-US" sz="1100" dirty="0">
                <a:latin typeface="Arial" pitchFamily="34" charset="0"/>
                <a:cs typeface="Arial" pitchFamily="34" charset="0"/>
              </a:rPr>
              <a:t>(3);</a:t>
            </a:r>
          </a:p>
          <a:p>
            <a:pPr marL="242316" lvl="1" defTabSz="965941"/>
            <a:r>
              <a:rPr lang="en-US" sz="1100" dirty="0">
                <a:latin typeface="Arial" pitchFamily="34" charset="0"/>
                <a:cs typeface="Arial" pitchFamily="34" charset="0"/>
              </a:rPr>
              <a:t>      </a:t>
            </a:r>
            <a:r>
              <a:rPr lang="en-US" sz="1100" dirty="0" err="1">
                <a:latin typeface="Arial" pitchFamily="34" charset="0"/>
                <a:cs typeface="Arial" pitchFamily="34" charset="0"/>
              </a:rPr>
              <a:t>boolArr</a:t>
            </a:r>
            <a:r>
              <a:rPr lang="en-US" sz="1100" dirty="0">
                <a:latin typeface="Arial" pitchFamily="34" charset="0"/>
                <a:cs typeface="Arial" pitchFamily="34" charset="0"/>
              </a:rPr>
              <a:t>[3] = </a:t>
            </a:r>
            <a:r>
              <a:rPr lang="en-US" sz="1100" dirty="0" err="1">
                <a:latin typeface="Arial" pitchFamily="34" charset="0"/>
                <a:cs typeface="Arial" pitchFamily="34" charset="0"/>
              </a:rPr>
              <a:t>set.add</a:t>
            </a:r>
            <a:r>
              <a:rPr lang="en-US" sz="1100" dirty="0">
                <a:latin typeface="Arial" pitchFamily="34" charset="0"/>
                <a:cs typeface="Arial" pitchFamily="34" charset="0"/>
              </a:rPr>
              <a:t>(4);</a:t>
            </a:r>
          </a:p>
          <a:p>
            <a:pPr marL="242316" lvl="1" defTabSz="965941"/>
            <a:r>
              <a:rPr lang="en-US" sz="1100" dirty="0">
                <a:latin typeface="Arial" pitchFamily="34" charset="0"/>
                <a:cs typeface="Arial" pitchFamily="34" charset="0"/>
              </a:rPr>
              <a:t>      </a:t>
            </a:r>
            <a:r>
              <a:rPr lang="en-US" sz="1100" dirty="0" err="1">
                <a:latin typeface="Arial" pitchFamily="34" charset="0"/>
                <a:cs typeface="Arial" pitchFamily="34" charset="0"/>
              </a:rPr>
              <a:t>boolArr</a:t>
            </a:r>
            <a:r>
              <a:rPr lang="en-US" sz="1100" dirty="0">
                <a:latin typeface="Arial" pitchFamily="34" charset="0"/>
                <a:cs typeface="Arial" pitchFamily="34" charset="0"/>
              </a:rPr>
              <a:t>[4] = </a:t>
            </a:r>
            <a:r>
              <a:rPr lang="en-US" sz="1100" dirty="0" err="1">
                <a:latin typeface="Arial" pitchFamily="34" charset="0"/>
                <a:cs typeface="Arial" pitchFamily="34" charset="0"/>
              </a:rPr>
              <a:t>set.add</a:t>
            </a:r>
            <a:r>
              <a:rPr lang="en-US" sz="1100" dirty="0">
                <a:latin typeface="Arial" pitchFamily="34" charset="0"/>
                <a:cs typeface="Arial" pitchFamily="34" charset="0"/>
              </a:rPr>
              <a:t>(5);</a:t>
            </a:r>
          </a:p>
          <a:p>
            <a:pPr marL="242316" lvl="1" defTabSz="965941"/>
            <a:r>
              <a:rPr lang="en-US" sz="1100" b="1" dirty="0">
                <a:latin typeface="Arial" pitchFamily="34" charset="0"/>
                <a:cs typeface="Arial" pitchFamily="34" charset="0"/>
              </a:rPr>
              <a:t>      for</a:t>
            </a:r>
            <a:r>
              <a:rPr lang="en-US" sz="1100" dirty="0">
                <a:latin typeface="Arial" pitchFamily="34" charset="0"/>
                <a:cs typeface="Arial" pitchFamily="34" charset="0"/>
              </a:rPr>
              <a:t> (Integer index : set)</a:t>
            </a:r>
          </a:p>
          <a:p>
            <a:pPr marL="242316" lvl="1" defTabSz="965941"/>
            <a:r>
              <a:rPr lang="en-US" sz="1100" dirty="0">
                <a:latin typeface="Arial" pitchFamily="34" charset="0"/>
                <a:cs typeface="Arial" pitchFamily="34" charset="0"/>
              </a:rPr>
              <a:t>           </a:t>
            </a:r>
            <a:r>
              <a:rPr lang="en-US" sz="1100" dirty="0" err="1">
                <a:latin typeface="Arial" pitchFamily="34" charset="0"/>
                <a:cs typeface="Arial" pitchFamily="34" charset="0"/>
              </a:rPr>
              <a:t>System.</a:t>
            </a:r>
            <a:r>
              <a:rPr lang="en-US" sz="1100" i="1" dirty="0" err="1">
                <a:latin typeface="Arial" pitchFamily="34" charset="0"/>
                <a:cs typeface="Arial" pitchFamily="34" charset="0"/>
              </a:rPr>
              <a:t>out</a:t>
            </a:r>
            <a:r>
              <a:rPr lang="en-US" sz="1100" dirty="0" err="1">
                <a:latin typeface="Arial" pitchFamily="34" charset="0"/>
                <a:cs typeface="Arial" pitchFamily="34" charset="0"/>
              </a:rPr>
              <a:t>.print</a:t>
            </a:r>
            <a:r>
              <a:rPr lang="en-US" sz="1100" dirty="0">
                <a:latin typeface="Arial" pitchFamily="34" charset="0"/>
                <a:cs typeface="Arial" pitchFamily="34" charset="0"/>
              </a:rPr>
              <a:t>(index + " ");</a:t>
            </a:r>
          </a:p>
          <a:p>
            <a:pPr marL="242316" lvl="1" defTabSz="965941"/>
            <a:r>
              <a:rPr lang="en-US" sz="1100" dirty="0">
                <a:latin typeface="Arial" pitchFamily="34" charset="0"/>
                <a:cs typeface="Arial" pitchFamily="34" charset="0"/>
              </a:rPr>
              <a:t>     }</a:t>
            </a:r>
          </a:p>
          <a:p>
            <a:pPr marL="242316" lvl="1" defTabSz="965941"/>
            <a:r>
              <a:rPr lang="en-US" sz="1100" dirty="0">
                <a:latin typeface="Arial" pitchFamily="34" charset="0"/>
                <a:cs typeface="Arial" pitchFamily="34" charset="0"/>
              </a:rPr>
              <a:t>}</a:t>
            </a:r>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7" name="Rectangle 3"/>
          <p:cNvSpPr>
            <a:spLocks noGrp="1" noChangeArrowheads="1"/>
          </p:cNvSpPr>
          <p:nvPr>
            <p:ph type="body" idx="1"/>
          </p:nvPr>
        </p:nvSpPr>
        <p:spPr/>
        <p: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Output :</a:t>
            </a:r>
          </a:p>
          <a:p>
            <a:r>
              <a:rPr lang="en-US" dirty="0" smtClean="0"/>
              <a:t>[D, A, F, C, B, E]</a:t>
            </a:r>
          </a:p>
        </p:txBody>
      </p:sp>
      <p:sp>
        <p:nvSpPr>
          <p:cNvPr id="231428" name="AutoShape 4"/>
          <p:cNvSpPr>
            <a:spLocks noChangeArrowheads="1"/>
          </p:cNvSpPr>
          <p:nvPr/>
        </p:nvSpPr>
        <p:spPr bwMode="auto">
          <a:xfrm>
            <a:off x="1964294" y="4485890"/>
            <a:ext cx="4859925" cy="2838007"/>
          </a:xfrm>
          <a:prstGeom prst="roundRect">
            <a:avLst>
              <a:gd name="adj" fmla="val 16667"/>
            </a:avLst>
          </a:prstGeom>
          <a:noFill/>
          <a:ln w="19050">
            <a:solidFill>
              <a:schemeClr val="tx1"/>
            </a:solidFill>
            <a:round/>
            <a:headEnd/>
            <a:tailEnd/>
          </a:ln>
          <a:effectLst/>
        </p:spPr>
        <p:txBody>
          <a:bodyPr wrap="none" lIns="96650" tIns="48325" rIns="96650" bIns="48325" anchor="ctr"/>
          <a:lstStyle/>
          <a:p>
            <a:pPr marL="242316" lvl="1" defTabSz="965941"/>
            <a:r>
              <a:rPr lang="en-US" sz="1000" b="1" dirty="0">
                <a:latin typeface="Arial" pitchFamily="34" charset="0"/>
                <a:cs typeface="Arial" pitchFamily="34" charset="0"/>
              </a:rPr>
              <a:t>import</a:t>
            </a:r>
            <a:r>
              <a:rPr lang="en-US" sz="1000" dirty="0">
                <a:latin typeface="Arial" pitchFamily="34" charset="0"/>
                <a:cs typeface="Arial" pitchFamily="34" charset="0"/>
              </a:rPr>
              <a:t> </a:t>
            </a:r>
            <a:r>
              <a:rPr lang="en-US" sz="1000" dirty="0" err="1">
                <a:latin typeface="Arial" pitchFamily="34" charset="0"/>
                <a:cs typeface="Arial" pitchFamily="34" charset="0"/>
              </a:rPr>
              <a:t>java.util</a:t>
            </a:r>
            <a:r>
              <a:rPr lang="en-US" sz="1000" dirty="0">
                <a:latin typeface="Arial" pitchFamily="34" charset="0"/>
                <a:cs typeface="Arial" pitchFamily="34" charset="0"/>
              </a:rPr>
              <a:t>.*;</a:t>
            </a:r>
          </a:p>
          <a:p>
            <a:pPr marL="242316" lvl="1" defTabSz="965941"/>
            <a:r>
              <a:rPr lang="en-US" sz="1000" b="1" dirty="0">
                <a:latin typeface="Arial" pitchFamily="34" charset="0"/>
                <a:cs typeface="Arial" pitchFamily="34" charset="0"/>
              </a:rPr>
              <a:t>class</a:t>
            </a:r>
            <a:r>
              <a:rPr lang="en-US" sz="1000" dirty="0">
                <a:latin typeface="Arial" pitchFamily="34" charset="0"/>
                <a:cs typeface="Arial" pitchFamily="34" charset="0"/>
              </a:rPr>
              <a:t> </a:t>
            </a:r>
            <a:r>
              <a:rPr lang="en-US" sz="1000" dirty="0" err="1">
                <a:latin typeface="Arial" pitchFamily="34" charset="0"/>
                <a:cs typeface="Arial" pitchFamily="34" charset="0"/>
              </a:rPr>
              <a:t>HashSetDemo</a:t>
            </a:r>
            <a:r>
              <a:rPr lang="en-US" sz="1000" dirty="0">
                <a:latin typeface="Arial" pitchFamily="34" charset="0"/>
                <a:cs typeface="Arial" pitchFamily="34" charset="0"/>
              </a:rPr>
              <a:t> {</a:t>
            </a:r>
          </a:p>
          <a:p>
            <a:pPr marL="242316" lvl="1" defTabSz="965941"/>
            <a:r>
              <a:rPr lang="en-US" sz="1000" b="1" dirty="0">
                <a:latin typeface="Arial" pitchFamily="34" charset="0"/>
                <a:cs typeface="Arial" pitchFamily="34" charset="0"/>
              </a:rPr>
              <a:t>   public</a:t>
            </a:r>
            <a:r>
              <a:rPr lang="en-US" sz="1000" dirty="0">
                <a:latin typeface="Arial" pitchFamily="34" charset="0"/>
                <a:cs typeface="Arial" pitchFamily="34" charset="0"/>
              </a:rPr>
              <a:t> </a:t>
            </a:r>
            <a:r>
              <a:rPr lang="en-US" sz="1000" b="1" dirty="0">
                <a:latin typeface="Arial" pitchFamily="34" charset="0"/>
                <a:cs typeface="Arial" pitchFamily="34" charset="0"/>
              </a:rPr>
              <a:t>static</a:t>
            </a:r>
            <a:r>
              <a:rPr lang="en-US" sz="1000" dirty="0">
                <a:latin typeface="Arial" pitchFamily="34" charset="0"/>
                <a:cs typeface="Arial" pitchFamily="34" charset="0"/>
              </a:rPr>
              <a:t> </a:t>
            </a:r>
            <a:r>
              <a:rPr lang="en-US" sz="1000" b="1" dirty="0">
                <a:latin typeface="Arial" pitchFamily="34" charset="0"/>
                <a:cs typeface="Arial" pitchFamily="34" charset="0"/>
              </a:rPr>
              <a:t>void</a:t>
            </a:r>
            <a:r>
              <a:rPr lang="en-US" sz="1000" dirty="0">
                <a:latin typeface="Arial" pitchFamily="34" charset="0"/>
                <a:cs typeface="Arial" pitchFamily="34" charset="0"/>
              </a:rPr>
              <a:t> main(String </a:t>
            </a:r>
            <a:r>
              <a:rPr lang="en-US" sz="1000" dirty="0" err="1">
                <a:latin typeface="Arial" pitchFamily="34" charset="0"/>
                <a:cs typeface="Arial" pitchFamily="34" charset="0"/>
              </a:rPr>
              <a:t>args</a:t>
            </a:r>
            <a:r>
              <a:rPr lang="en-US" sz="1000" dirty="0">
                <a:latin typeface="Arial" pitchFamily="34" charset="0"/>
                <a:cs typeface="Arial" pitchFamily="34" charset="0"/>
              </a:rPr>
              <a:t>[]) {</a:t>
            </a:r>
          </a:p>
          <a:p>
            <a:pPr marL="242316" lvl="1" defTabSz="965941"/>
            <a:r>
              <a:rPr lang="en-US" sz="1000" dirty="0">
                <a:latin typeface="Arial" pitchFamily="34" charset="0"/>
                <a:cs typeface="Arial" pitchFamily="34" charset="0"/>
              </a:rPr>
              <a:t>   // create a hash set</a:t>
            </a:r>
          </a:p>
          <a:p>
            <a:pPr marL="242316" lvl="1" defTabSz="965941"/>
            <a:r>
              <a:rPr lang="en-US" sz="1000" dirty="0">
                <a:latin typeface="Arial" pitchFamily="34" charset="0"/>
                <a:cs typeface="Arial" pitchFamily="34" charset="0"/>
              </a:rPr>
              <a:t>       </a:t>
            </a:r>
            <a:r>
              <a:rPr lang="en-US" sz="1000" dirty="0" err="1">
                <a:latin typeface="Arial" pitchFamily="34" charset="0"/>
                <a:cs typeface="Arial" pitchFamily="34" charset="0"/>
              </a:rPr>
              <a:t>HashSet</a:t>
            </a:r>
            <a:r>
              <a:rPr lang="en-US" sz="1000" dirty="0">
                <a:latin typeface="Arial" pitchFamily="34" charset="0"/>
                <a:cs typeface="Arial" pitchFamily="34" charset="0"/>
              </a:rPr>
              <a:t> </a:t>
            </a:r>
            <a:r>
              <a:rPr lang="en-US" sz="1000" dirty="0" err="1">
                <a:latin typeface="Arial" pitchFamily="34" charset="0"/>
                <a:cs typeface="Arial" pitchFamily="34" charset="0"/>
              </a:rPr>
              <a:t>hs</a:t>
            </a:r>
            <a:r>
              <a:rPr lang="en-US" sz="1000" dirty="0">
                <a:latin typeface="Arial" pitchFamily="34" charset="0"/>
                <a:cs typeface="Arial" pitchFamily="34" charset="0"/>
              </a:rPr>
              <a:t> = </a:t>
            </a:r>
            <a:r>
              <a:rPr lang="en-US" sz="1000" b="1" dirty="0">
                <a:latin typeface="Arial" pitchFamily="34" charset="0"/>
                <a:cs typeface="Arial" pitchFamily="34" charset="0"/>
              </a:rPr>
              <a:t>new</a:t>
            </a:r>
            <a:r>
              <a:rPr lang="en-US" sz="1000" dirty="0">
                <a:latin typeface="Arial" pitchFamily="34" charset="0"/>
                <a:cs typeface="Arial" pitchFamily="34" charset="0"/>
              </a:rPr>
              <a:t> </a:t>
            </a:r>
            <a:r>
              <a:rPr lang="en-US" sz="1000" dirty="0" err="1">
                <a:latin typeface="Arial" pitchFamily="34" charset="0"/>
                <a:cs typeface="Arial" pitchFamily="34" charset="0"/>
              </a:rPr>
              <a:t>HashSet</a:t>
            </a:r>
            <a:r>
              <a:rPr lang="en-US" sz="1000" dirty="0">
                <a:latin typeface="Arial" pitchFamily="34" charset="0"/>
                <a:cs typeface="Arial" pitchFamily="34" charset="0"/>
              </a:rPr>
              <a:t>();</a:t>
            </a:r>
          </a:p>
          <a:p>
            <a:pPr marL="242316" lvl="1" defTabSz="965941"/>
            <a:r>
              <a:rPr lang="en-US" sz="1000" dirty="0">
                <a:latin typeface="Arial" pitchFamily="34" charset="0"/>
                <a:cs typeface="Arial" pitchFamily="34" charset="0"/>
              </a:rPr>
              <a:t>       // add elements to the hash set</a:t>
            </a:r>
          </a:p>
          <a:p>
            <a:pPr marL="242316" lvl="1" defTabSz="965941"/>
            <a:r>
              <a:rPr lang="en-US" sz="1000" dirty="0">
                <a:latin typeface="Arial" pitchFamily="34" charset="0"/>
                <a:cs typeface="Arial" pitchFamily="34" charset="0"/>
              </a:rPr>
              <a:t>           </a:t>
            </a:r>
            <a:r>
              <a:rPr lang="en-US" sz="1000" dirty="0" err="1">
                <a:latin typeface="Arial" pitchFamily="34" charset="0"/>
                <a:cs typeface="Arial" pitchFamily="34" charset="0"/>
              </a:rPr>
              <a:t>hs.add</a:t>
            </a:r>
            <a:r>
              <a:rPr lang="en-US" sz="1000" dirty="0">
                <a:latin typeface="Arial" pitchFamily="34" charset="0"/>
                <a:cs typeface="Arial" pitchFamily="34" charset="0"/>
              </a:rPr>
              <a:t>("B");</a:t>
            </a:r>
          </a:p>
          <a:p>
            <a:pPr marL="242316" lvl="1" defTabSz="965941"/>
            <a:r>
              <a:rPr lang="en-US" sz="1000" dirty="0">
                <a:latin typeface="Arial" pitchFamily="34" charset="0"/>
                <a:cs typeface="Arial" pitchFamily="34" charset="0"/>
              </a:rPr>
              <a:t>           </a:t>
            </a:r>
            <a:r>
              <a:rPr lang="en-US" sz="1000" dirty="0" err="1">
                <a:latin typeface="Arial" pitchFamily="34" charset="0"/>
                <a:cs typeface="Arial" pitchFamily="34" charset="0"/>
              </a:rPr>
              <a:t>hs.add</a:t>
            </a:r>
            <a:r>
              <a:rPr lang="en-US" sz="1000" dirty="0">
                <a:latin typeface="Arial" pitchFamily="34" charset="0"/>
                <a:cs typeface="Arial" pitchFamily="34" charset="0"/>
              </a:rPr>
              <a:t>("A");</a:t>
            </a:r>
          </a:p>
          <a:p>
            <a:pPr marL="242316" lvl="1" defTabSz="965941"/>
            <a:r>
              <a:rPr lang="en-US" sz="1000" dirty="0">
                <a:latin typeface="Arial" pitchFamily="34" charset="0"/>
                <a:cs typeface="Arial" pitchFamily="34" charset="0"/>
              </a:rPr>
              <a:t>           </a:t>
            </a:r>
            <a:r>
              <a:rPr lang="en-US" sz="1000" dirty="0" err="1">
                <a:latin typeface="Arial" pitchFamily="34" charset="0"/>
                <a:cs typeface="Arial" pitchFamily="34" charset="0"/>
              </a:rPr>
              <a:t>hs.add</a:t>
            </a:r>
            <a:r>
              <a:rPr lang="en-US" sz="1000" dirty="0">
                <a:latin typeface="Arial" pitchFamily="34" charset="0"/>
                <a:cs typeface="Arial" pitchFamily="34" charset="0"/>
              </a:rPr>
              <a:t>("D");</a:t>
            </a:r>
          </a:p>
          <a:p>
            <a:pPr marL="242316" lvl="1" defTabSz="965941"/>
            <a:r>
              <a:rPr lang="en-US" sz="1000" dirty="0">
                <a:latin typeface="Arial" pitchFamily="34" charset="0"/>
                <a:cs typeface="Arial" pitchFamily="34" charset="0"/>
              </a:rPr>
              <a:t>           </a:t>
            </a:r>
            <a:r>
              <a:rPr lang="en-US" sz="1000" dirty="0" err="1">
                <a:latin typeface="Arial" pitchFamily="34" charset="0"/>
                <a:cs typeface="Arial" pitchFamily="34" charset="0"/>
              </a:rPr>
              <a:t>hs.add</a:t>
            </a:r>
            <a:r>
              <a:rPr lang="en-US" sz="1000" dirty="0">
                <a:latin typeface="Arial" pitchFamily="34" charset="0"/>
                <a:cs typeface="Arial" pitchFamily="34" charset="0"/>
              </a:rPr>
              <a:t>("E");</a:t>
            </a:r>
          </a:p>
          <a:p>
            <a:pPr marL="242316" lvl="1" defTabSz="965941"/>
            <a:r>
              <a:rPr lang="en-US" sz="1000" dirty="0">
                <a:latin typeface="Arial" pitchFamily="34" charset="0"/>
                <a:cs typeface="Arial" pitchFamily="34" charset="0"/>
              </a:rPr>
              <a:t>           </a:t>
            </a:r>
            <a:r>
              <a:rPr lang="en-US" sz="1000" dirty="0" err="1">
                <a:latin typeface="Arial" pitchFamily="34" charset="0"/>
                <a:cs typeface="Arial" pitchFamily="34" charset="0"/>
              </a:rPr>
              <a:t>hs.add</a:t>
            </a:r>
            <a:r>
              <a:rPr lang="en-US" sz="1000" dirty="0">
                <a:latin typeface="Arial" pitchFamily="34" charset="0"/>
                <a:cs typeface="Arial" pitchFamily="34" charset="0"/>
              </a:rPr>
              <a:t>("C");</a:t>
            </a:r>
          </a:p>
          <a:p>
            <a:pPr marL="242316" lvl="1" defTabSz="965941"/>
            <a:r>
              <a:rPr lang="en-US" sz="1000" dirty="0">
                <a:latin typeface="Arial" pitchFamily="34" charset="0"/>
                <a:cs typeface="Arial" pitchFamily="34" charset="0"/>
              </a:rPr>
              <a:t>           </a:t>
            </a:r>
            <a:r>
              <a:rPr lang="en-US" sz="1000" dirty="0" err="1">
                <a:latin typeface="Arial" pitchFamily="34" charset="0"/>
                <a:cs typeface="Arial" pitchFamily="34" charset="0"/>
              </a:rPr>
              <a:t>hs.add</a:t>
            </a:r>
            <a:r>
              <a:rPr lang="en-US" sz="1000" dirty="0">
                <a:latin typeface="Arial" pitchFamily="34" charset="0"/>
                <a:cs typeface="Arial" pitchFamily="34" charset="0"/>
              </a:rPr>
              <a:t>("F");</a:t>
            </a:r>
          </a:p>
          <a:p>
            <a:pPr marL="242316" lvl="1" defTabSz="965941"/>
            <a:r>
              <a:rPr lang="en-US" sz="1000" dirty="0">
                <a:latin typeface="Arial" pitchFamily="34" charset="0"/>
                <a:cs typeface="Arial" pitchFamily="34" charset="0"/>
              </a:rPr>
              <a:t>          </a:t>
            </a:r>
            <a:r>
              <a:rPr lang="en-US" sz="1000" dirty="0" err="1">
                <a:latin typeface="Arial" pitchFamily="34" charset="0"/>
                <a:cs typeface="Arial" pitchFamily="34" charset="0"/>
              </a:rPr>
              <a:t>System.</a:t>
            </a:r>
            <a:r>
              <a:rPr lang="en-US" sz="1000" i="1" dirty="0" err="1">
                <a:latin typeface="Arial" pitchFamily="34" charset="0"/>
                <a:cs typeface="Arial" pitchFamily="34" charset="0"/>
              </a:rPr>
              <a:t>out</a:t>
            </a:r>
            <a:r>
              <a:rPr lang="en-US" sz="1000" dirty="0" err="1">
                <a:latin typeface="Arial" pitchFamily="34" charset="0"/>
                <a:cs typeface="Arial" pitchFamily="34" charset="0"/>
              </a:rPr>
              <a:t>.println</a:t>
            </a:r>
            <a:r>
              <a:rPr lang="en-US" sz="1000" dirty="0">
                <a:latin typeface="Arial" pitchFamily="34" charset="0"/>
                <a:cs typeface="Arial" pitchFamily="34" charset="0"/>
              </a:rPr>
              <a:t>(</a:t>
            </a:r>
            <a:r>
              <a:rPr lang="en-US" sz="1000" dirty="0" err="1">
                <a:latin typeface="Arial" pitchFamily="34" charset="0"/>
                <a:cs typeface="Arial" pitchFamily="34" charset="0"/>
              </a:rPr>
              <a:t>hs</a:t>
            </a:r>
            <a:r>
              <a:rPr lang="en-US" sz="1000" dirty="0">
                <a:latin typeface="Arial" pitchFamily="34" charset="0"/>
                <a:cs typeface="Arial" pitchFamily="34" charset="0"/>
              </a:rPr>
              <a:t>);</a:t>
            </a:r>
          </a:p>
          <a:p>
            <a:pPr marL="242316" lvl="1" defTabSz="965941"/>
            <a:r>
              <a:rPr lang="en-US" sz="1000" dirty="0">
                <a:latin typeface="Arial" pitchFamily="34" charset="0"/>
                <a:cs typeface="Arial" pitchFamily="34" charset="0"/>
              </a:rPr>
              <a:t>      }</a:t>
            </a:r>
          </a:p>
          <a:p>
            <a:pPr marL="242316" lvl="1" defTabSz="965941"/>
            <a:r>
              <a:rPr lang="en-US" sz="1000" dirty="0">
                <a:latin typeface="Arial" pitchFamily="34" charset="0"/>
                <a:cs typeface="Arial" pitchFamily="34" charset="0"/>
              </a:rPr>
              <a:t>}</a:t>
            </a:r>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7" name="Rectangle 3"/>
          <p:cNvSpPr>
            <a:spLocks noGrp="1" noChangeArrowheads="1"/>
          </p:cNvSpPr>
          <p:nvPr>
            <p:ph type="body" idx="1"/>
          </p:nvPr>
        </p:nvSpPr>
        <p:spPr/>
        <p:txBody>
          <a:bodyPr/>
          <a:lstStyle/>
          <a:p>
            <a:r>
              <a:rPr lang="en-US" dirty="0" err="1" smtClean="0"/>
              <a:t>TreeSet</a:t>
            </a:r>
            <a:r>
              <a:rPr lang="en-US" dirty="0" smtClean="0"/>
              <a:t>:</a:t>
            </a:r>
          </a:p>
          <a:p>
            <a:r>
              <a:rPr lang="en-US" dirty="0" err="1" smtClean="0"/>
              <a:t>TreeSet</a:t>
            </a:r>
            <a:r>
              <a:rPr lang="en-US" dirty="0" smtClean="0"/>
              <a:t> implements the Set interface, backed by a </a:t>
            </a:r>
            <a:r>
              <a:rPr lang="en-US" dirty="0" err="1" smtClean="0"/>
              <a:t>TreeMap</a:t>
            </a:r>
            <a:r>
              <a:rPr lang="en-US" dirty="0" smtClean="0"/>
              <a:t> instance. This class guarantees that the sorted set will be in ascending element order, sorted according to the natural order of the elements, or by the comparator provided at set creation time, depending on which constructor is used. </a:t>
            </a:r>
          </a:p>
          <a:p>
            <a:endParaRPr lang="en-US" dirty="0" smtClean="0"/>
          </a:p>
          <a:p>
            <a:endParaRPr lang="en-US" dirty="0" smtClean="0"/>
          </a:p>
          <a:p>
            <a:endParaRPr lang="en-US" dirty="0" smtClean="0"/>
          </a:p>
          <a:p>
            <a:endParaRPr lang="en-US" dirty="0" smtClean="0"/>
          </a:p>
          <a:p>
            <a:endParaRPr lang="en-US" dirty="0" smtClean="0"/>
          </a:p>
          <a:p>
            <a:endParaRPr lang="en-US" dirty="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	</a:t>
            </a:r>
          </a:p>
          <a:p>
            <a:endParaRPr lang="en-US" dirty="0" smtClean="0"/>
          </a:p>
          <a:p>
            <a:endParaRPr lang="en-US" dirty="0" smtClean="0"/>
          </a:p>
          <a:p>
            <a:endParaRPr lang="en-US" dirty="0" smtClean="0"/>
          </a:p>
          <a:p>
            <a:endParaRPr lang="en-US" dirty="0" smtClean="0"/>
          </a:p>
          <a:p>
            <a:r>
              <a:rPr lang="en-US" dirty="0" smtClean="0"/>
              <a:t>O/P: Five    Four    One     Three   Two</a:t>
            </a:r>
          </a:p>
        </p:txBody>
      </p:sp>
      <p:sp>
        <p:nvSpPr>
          <p:cNvPr id="129028" name="AutoShape 4"/>
          <p:cNvSpPr>
            <a:spLocks noChangeArrowheads="1"/>
          </p:cNvSpPr>
          <p:nvPr/>
        </p:nvSpPr>
        <p:spPr bwMode="auto">
          <a:xfrm>
            <a:off x="1958975" y="5397943"/>
            <a:ext cx="4778926" cy="2656070"/>
          </a:xfrm>
          <a:prstGeom prst="roundRect">
            <a:avLst>
              <a:gd name="adj" fmla="val 16667"/>
            </a:avLst>
          </a:prstGeom>
          <a:noFill/>
          <a:ln w="19050">
            <a:solidFill>
              <a:schemeClr val="tx1"/>
            </a:solidFill>
            <a:round/>
            <a:headEnd/>
            <a:tailEnd/>
          </a:ln>
          <a:effectLst/>
        </p:spPr>
        <p:txBody>
          <a:bodyPr lIns="96650" tIns="48325" rIns="96650" bIns="48325" anchor="ctr"/>
          <a:lstStyle/>
          <a:p>
            <a:pPr marL="242316" lvl="1" defTabSz="965941"/>
            <a:r>
              <a:rPr lang="en-US" sz="1000" b="1" dirty="0">
                <a:latin typeface="Arial" pitchFamily="34" charset="0"/>
                <a:cs typeface="Arial" pitchFamily="34" charset="0"/>
              </a:rPr>
              <a:t>class</a:t>
            </a:r>
            <a:r>
              <a:rPr lang="en-US" sz="1000" dirty="0">
                <a:latin typeface="Arial" pitchFamily="34" charset="0"/>
                <a:cs typeface="Arial" pitchFamily="34" charset="0"/>
              </a:rPr>
              <a:t> </a:t>
            </a:r>
            <a:r>
              <a:rPr lang="en-US" sz="1000" dirty="0" err="1">
                <a:latin typeface="Arial" pitchFamily="34" charset="0"/>
                <a:cs typeface="Arial" pitchFamily="34" charset="0"/>
              </a:rPr>
              <a:t>TreeSetDemo</a:t>
            </a:r>
            <a:r>
              <a:rPr lang="en-US" sz="1000" dirty="0">
                <a:latin typeface="Arial" pitchFamily="34" charset="0"/>
                <a:cs typeface="Arial" pitchFamily="34" charset="0"/>
              </a:rPr>
              <a:t> {</a:t>
            </a:r>
          </a:p>
          <a:p>
            <a:pPr marL="242316" lvl="1" defTabSz="965941"/>
            <a:r>
              <a:rPr lang="en-US" sz="1000" b="1" dirty="0">
                <a:latin typeface="Arial" pitchFamily="34" charset="0"/>
                <a:cs typeface="Arial" pitchFamily="34" charset="0"/>
              </a:rPr>
              <a:t>  public</a:t>
            </a:r>
            <a:r>
              <a:rPr lang="en-US" sz="1000" dirty="0">
                <a:latin typeface="Arial" pitchFamily="34" charset="0"/>
                <a:cs typeface="Arial" pitchFamily="34" charset="0"/>
              </a:rPr>
              <a:t> </a:t>
            </a:r>
            <a:r>
              <a:rPr lang="en-US" sz="1000" b="1" dirty="0">
                <a:latin typeface="Arial" pitchFamily="34" charset="0"/>
                <a:cs typeface="Arial" pitchFamily="34" charset="0"/>
              </a:rPr>
              <a:t>static</a:t>
            </a:r>
            <a:r>
              <a:rPr lang="en-US" sz="1000" dirty="0">
                <a:latin typeface="Arial" pitchFamily="34" charset="0"/>
                <a:cs typeface="Arial" pitchFamily="34" charset="0"/>
              </a:rPr>
              <a:t> </a:t>
            </a:r>
            <a:r>
              <a:rPr lang="en-US" sz="1000" b="1" dirty="0">
                <a:latin typeface="Arial" pitchFamily="34" charset="0"/>
                <a:cs typeface="Arial" pitchFamily="34" charset="0"/>
              </a:rPr>
              <a:t>void</a:t>
            </a:r>
            <a:r>
              <a:rPr lang="en-US" sz="1000" dirty="0">
                <a:latin typeface="Arial" pitchFamily="34" charset="0"/>
                <a:cs typeface="Arial" pitchFamily="34" charset="0"/>
              </a:rPr>
              <a:t> main(String </a:t>
            </a:r>
            <a:r>
              <a:rPr lang="en-US" sz="1000" dirty="0" err="1">
                <a:latin typeface="Arial" pitchFamily="34" charset="0"/>
                <a:cs typeface="Arial" pitchFamily="34" charset="0"/>
              </a:rPr>
              <a:t>args</a:t>
            </a:r>
            <a:r>
              <a:rPr lang="en-US" sz="1000" dirty="0">
                <a:latin typeface="Arial" pitchFamily="34" charset="0"/>
                <a:cs typeface="Arial" pitchFamily="34" charset="0"/>
              </a:rPr>
              <a:t>[]) {</a:t>
            </a:r>
          </a:p>
          <a:p>
            <a:pPr marL="242316" lvl="1" defTabSz="965941"/>
            <a:r>
              <a:rPr lang="en-US" sz="1000" dirty="0">
                <a:latin typeface="Arial" pitchFamily="34" charset="0"/>
                <a:cs typeface="Arial" pitchFamily="34" charset="0"/>
              </a:rPr>
              <a:t>     </a:t>
            </a:r>
            <a:r>
              <a:rPr lang="en-US" sz="1000" dirty="0" err="1">
                <a:latin typeface="Arial" pitchFamily="34" charset="0"/>
                <a:cs typeface="Arial" pitchFamily="34" charset="0"/>
              </a:rPr>
              <a:t>TreeSet</a:t>
            </a:r>
            <a:r>
              <a:rPr lang="en-US" sz="1000" dirty="0">
                <a:latin typeface="Arial" pitchFamily="34" charset="0"/>
                <a:cs typeface="Arial" pitchFamily="34" charset="0"/>
              </a:rPr>
              <a:t>&lt;String&gt; </a:t>
            </a:r>
            <a:r>
              <a:rPr lang="en-US" sz="1000" dirty="0" err="1">
                <a:latin typeface="Arial" pitchFamily="34" charset="0"/>
                <a:cs typeface="Arial" pitchFamily="34" charset="0"/>
              </a:rPr>
              <a:t>treeSet</a:t>
            </a:r>
            <a:r>
              <a:rPr lang="en-US" sz="1000" dirty="0">
                <a:latin typeface="Arial" pitchFamily="34" charset="0"/>
                <a:cs typeface="Arial" pitchFamily="34" charset="0"/>
              </a:rPr>
              <a:t> = </a:t>
            </a:r>
            <a:r>
              <a:rPr lang="en-US" sz="1000" b="1" dirty="0">
                <a:latin typeface="Arial" pitchFamily="34" charset="0"/>
                <a:cs typeface="Arial" pitchFamily="34" charset="0"/>
              </a:rPr>
              <a:t>new</a:t>
            </a:r>
            <a:r>
              <a:rPr lang="en-US" sz="1000" dirty="0">
                <a:latin typeface="Arial" pitchFamily="34" charset="0"/>
                <a:cs typeface="Arial" pitchFamily="34" charset="0"/>
              </a:rPr>
              <a:t> </a:t>
            </a:r>
            <a:r>
              <a:rPr lang="en-US" sz="1000" dirty="0" err="1">
                <a:latin typeface="Arial" pitchFamily="34" charset="0"/>
                <a:cs typeface="Arial" pitchFamily="34" charset="0"/>
              </a:rPr>
              <a:t>TreeSet</a:t>
            </a:r>
            <a:r>
              <a:rPr lang="en-US" sz="1000" dirty="0">
                <a:latin typeface="Arial" pitchFamily="34" charset="0"/>
                <a:cs typeface="Arial" pitchFamily="34" charset="0"/>
              </a:rPr>
              <a:t>&lt;String&gt;(); </a:t>
            </a:r>
          </a:p>
          <a:p>
            <a:pPr marL="242316" lvl="1" defTabSz="965941"/>
            <a:r>
              <a:rPr lang="en-US" sz="1000" dirty="0">
                <a:latin typeface="Arial" pitchFamily="34" charset="0"/>
                <a:cs typeface="Arial" pitchFamily="34" charset="0"/>
              </a:rPr>
              <a:t>     </a:t>
            </a:r>
            <a:r>
              <a:rPr lang="en-US" sz="1000" dirty="0" err="1">
                <a:latin typeface="Arial" pitchFamily="34" charset="0"/>
                <a:cs typeface="Arial" pitchFamily="34" charset="0"/>
              </a:rPr>
              <a:t>treeSet.add</a:t>
            </a:r>
            <a:r>
              <a:rPr lang="en-US" sz="1000" dirty="0">
                <a:latin typeface="Arial" pitchFamily="34" charset="0"/>
                <a:cs typeface="Arial" pitchFamily="34" charset="0"/>
              </a:rPr>
              <a:t>("One");</a:t>
            </a:r>
          </a:p>
          <a:p>
            <a:pPr marL="242316" lvl="1" defTabSz="965941"/>
            <a:r>
              <a:rPr lang="en-US" sz="1000" dirty="0">
                <a:latin typeface="Arial" pitchFamily="34" charset="0"/>
                <a:cs typeface="Arial" pitchFamily="34" charset="0"/>
              </a:rPr>
              <a:t>     </a:t>
            </a:r>
            <a:r>
              <a:rPr lang="en-US" sz="1000" dirty="0" err="1">
                <a:latin typeface="Arial" pitchFamily="34" charset="0"/>
                <a:cs typeface="Arial" pitchFamily="34" charset="0"/>
              </a:rPr>
              <a:t>treeSet.add</a:t>
            </a:r>
            <a:r>
              <a:rPr lang="en-US" sz="1000" dirty="0">
                <a:latin typeface="Arial" pitchFamily="34" charset="0"/>
                <a:cs typeface="Arial" pitchFamily="34" charset="0"/>
              </a:rPr>
              <a:t>("Two");</a:t>
            </a:r>
          </a:p>
          <a:p>
            <a:pPr marL="242316" lvl="1" defTabSz="965941"/>
            <a:r>
              <a:rPr lang="en-US" sz="1000" dirty="0">
                <a:latin typeface="Arial" pitchFamily="34" charset="0"/>
                <a:cs typeface="Arial" pitchFamily="34" charset="0"/>
              </a:rPr>
              <a:t>     </a:t>
            </a:r>
            <a:r>
              <a:rPr lang="en-US" sz="1000" dirty="0" err="1">
                <a:latin typeface="Arial" pitchFamily="34" charset="0"/>
                <a:cs typeface="Arial" pitchFamily="34" charset="0"/>
              </a:rPr>
              <a:t>treeSet.add</a:t>
            </a:r>
            <a:r>
              <a:rPr lang="en-US" sz="1000" dirty="0">
                <a:latin typeface="Arial" pitchFamily="34" charset="0"/>
                <a:cs typeface="Arial" pitchFamily="34" charset="0"/>
              </a:rPr>
              <a:t>("Three");</a:t>
            </a:r>
          </a:p>
          <a:p>
            <a:pPr marL="242316" lvl="1" defTabSz="965941"/>
            <a:r>
              <a:rPr lang="en-US" sz="1000" dirty="0">
                <a:latin typeface="Arial" pitchFamily="34" charset="0"/>
                <a:cs typeface="Arial" pitchFamily="34" charset="0"/>
              </a:rPr>
              <a:t>     </a:t>
            </a:r>
            <a:r>
              <a:rPr lang="en-US" sz="1000" dirty="0" err="1">
                <a:latin typeface="Arial" pitchFamily="34" charset="0"/>
                <a:cs typeface="Arial" pitchFamily="34" charset="0"/>
              </a:rPr>
              <a:t>treeSet.add</a:t>
            </a:r>
            <a:r>
              <a:rPr lang="en-US" sz="1000" dirty="0">
                <a:latin typeface="Arial" pitchFamily="34" charset="0"/>
                <a:cs typeface="Arial" pitchFamily="34" charset="0"/>
              </a:rPr>
              <a:t>("Four");</a:t>
            </a:r>
          </a:p>
          <a:p>
            <a:pPr marL="242316" lvl="1" defTabSz="965941"/>
            <a:r>
              <a:rPr lang="en-US" sz="1000" dirty="0">
                <a:latin typeface="Arial" pitchFamily="34" charset="0"/>
                <a:cs typeface="Arial" pitchFamily="34" charset="0"/>
              </a:rPr>
              <a:t>     </a:t>
            </a:r>
            <a:r>
              <a:rPr lang="en-US" sz="1000" dirty="0" err="1">
                <a:latin typeface="Arial" pitchFamily="34" charset="0"/>
                <a:cs typeface="Arial" pitchFamily="34" charset="0"/>
              </a:rPr>
              <a:t>treeSet.add</a:t>
            </a:r>
            <a:r>
              <a:rPr lang="en-US" sz="1000" dirty="0">
                <a:latin typeface="Arial" pitchFamily="34" charset="0"/>
                <a:cs typeface="Arial" pitchFamily="34" charset="0"/>
              </a:rPr>
              <a:t>("Five");</a:t>
            </a:r>
          </a:p>
          <a:p>
            <a:pPr marL="242316" lvl="1" defTabSz="965941"/>
            <a:r>
              <a:rPr lang="en-US" sz="1000" dirty="0">
                <a:latin typeface="Arial" pitchFamily="34" charset="0"/>
                <a:cs typeface="Arial" pitchFamily="34" charset="0"/>
              </a:rPr>
              <a:t>           </a:t>
            </a:r>
            <a:r>
              <a:rPr lang="en-US" sz="1000" dirty="0" err="1">
                <a:latin typeface="Arial" pitchFamily="34" charset="0"/>
                <a:cs typeface="Arial" pitchFamily="34" charset="0"/>
              </a:rPr>
              <a:t>System.</a:t>
            </a:r>
            <a:r>
              <a:rPr lang="en-US" sz="1000" i="1" dirty="0" err="1">
                <a:latin typeface="Arial" pitchFamily="34" charset="0"/>
                <a:cs typeface="Arial" pitchFamily="34" charset="0"/>
              </a:rPr>
              <a:t>out</a:t>
            </a:r>
            <a:r>
              <a:rPr lang="en-US" sz="1000" dirty="0" err="1">
                <a:latin typeface="Arial" pitchFamily="34" charset="0"/>
                <a:cs typeface="Arial" pitchFamily="34" charset="0"/>
              </a:rPr>
              <a:t>.println</a:t>
            </a:r>
            <a:r>
              <a:rPr lang="en-US" sz="1000" dirty="0">
                <a:latin typeface="Arial" pitchFamily="34" charset="0"/>
                <a:cs typeface="Arial" pitchFamily="34" charset="0"/>
              </a:rPr>
              <a:t>("Contents of </a:t>
            </a:r>
            <a:r>
              <a:rPr lang="en-US" sz="1000" dirty="0" err="1">
                <a:latin typeface="Arial" pitchFamily="34" charset="0"/>
                <a:cs typeface="Arial" pitchFamily="34" charset="0"/>
              </a:rPr>
              <a:t>treeset</a:t>
            </a:r>
            <a:r>
              <a:rPr lang="en-US" sz="1000" dirty="0">
                <a:latin typeface="Arial" pitchFamily="34" charset="0"/>
                <a:cs typeface="Arial" pitchFamily="34" charset="0"/>
              </a:rPr>
              <a:t>");</a:t>
            </a:r>
          </a:p>
          <a:p>
            <a:pPr marL="242316" lvl="1" defTabSz="965941"/>
            <a:r>
              <a:rPr lang="en-US" sz="1000" dirty="0">
                <a:latin typeface="Arial" pitchFamily="34" charset="0"/>
                <a:cs typeface="Arial" pitchFamily="34" charset="0"/>
              </a:rPr>
              <a:t>     </a:t>
            </a:r>
            <a:r>
              <a:rPr lang="en-US" sz="1000" dirty="0" err="1">
                <a:latin typeface="Arial" pitchFamily="34" charset="0"/>
                <a:cs typeface="Arial" pitchFamily="34" charset="0"/>
              </a:rPr>
              <a:t>Iterator</a:t>
            </a:r>
            <a:r>
              <a:rPr lang="en-US" sz="1000" dirty="0">
                <a:latin typeface="Arial" pitchFamily="34" charset="0"/>
                <a:cs typeface="Arial" pitchFamily="34" charset="0"/>
              </a:rPr>
              <a:t> </a:t>
            </a:r>
            <a:r>
              <a:rPr lang="en-US" sz="1000" dirty="0" err="1">
                <a:latin typeface="Arial" pitchFamily="34" charset="0"/>
                <a:cs typeface="Arial" pitchFamily="34" charset="0"/>
              </a:rPr>
              <a:t>iterator</a:t>
            </a:r>
            <a:r>
              <a:rPr lang="en-US" sz="1000" dirty="0">
                <a:latin typeface="Arial" pitchFamily="34" charset="0"/>
                <a:cs typeface="Arial" pitchFamily="34" charset="0"/>
              </a:rPr>
              <a:t> = </a:t>
            </a:r>
            <a:r>
              <a:rPr lang="en-US" sz="1000" dirty="0" err="1">
                <a:latin typeface="Arial" pitchFamily="34" charset="0"/>
                <a:cs typeface="Arial" pitchFamily="34" charset="0"/>
              </a:rPr>
              <a:t>treeSet.iterator</a:t>
            </a:r>
            <a:r>
              <a:rPr lang="en-US" sz="1000" dirty="0">
                <a:latin typeface="Arial" pitchFamily="34" charset="0"/>
                <a:cs typeface="Arial" pitchFamily="34" charset="0"/>
              </a:rPr>
              <a:t>(); // obtaining </a:t>
            </a:r>
            <a:r>
              <a:rPr lang="en-US" sz="1000" dirty="0" err="1">
                <a:latin typeface="Arial" pitchFamily="34" charset="0"/>
                <a:cs typeface="Arial" pitchFamily="34" charset="0"/>
              </a:rPr>
              <a:t>iterator</a:t>
            </a:r>
            <a:r>
              <a:rPr lang="en-US" sz="1000" dirty="0">
                <a:latin typeface="Arial" pitchFamily="34" charset="0"/>
                <a:cs typeface="Arial" pitchFamily="34" charset="0"/>
              </a:rPr>
              <a:t> object</a:t>
            </a:r>
          </a:p>
          <a:p>
            <a:pPr marL="242316" lvl="1" defTabSz="965941"/>
            <a:r>
              <a:rPr lang="en-US" sz="1000" b="1" dirty="0">
                <a:latin typeface="Arial" pitchFamily="34" charset="0"/>
                <a:cs typeface="Arial" pitchFamily="34" charset="0"/>
              </a:rPr>
              <a:t>     while</a:t>
            </a:r>
            <a:r>
              <a:rPr lang="en-US" sz="1000" dirty="0">
                <a:latin typeface="Arial" pitchFamily="34" charset="0"/>
                <a:cs typeface="Arial" pitchFamily="34" charset="0"/>
              </a:rPr>
              <a:t> (</a:t>
            </a:r>
            <a:r>
              <a:rPr lang="en-US" sz="1000" dirty="0" err="1">
                <a:latin typeface="Arial" pitchFamily="34" charset="0"/>
                <a:cs typeface="Arial" pitchFamily="34" charset="0"/>
              </a:rPr>
              <a:t>iterator.hasNext</a:t>
            </a:r>
            <a:r>
              <a:rPr lang="en-US" sz="1000" dirty="0">
                <a:latin typeface="Arial" pitchFamily="34" charset="0"/>
                <a:cs typeface="Arial" pitchFamily="34" charset="0"/>
              </a:rPr>
              <a:t>()) { // to iterate thru collection.</a:t>
            </a:r>
          </a:p>
          <a:p>
            <a:pPr marL="242316" lvl="1" defTabSz="965941"/>
            <a:r>
              <a:rPr lang="en-US" sz="1000" dirty="0">
                <a:latin typeface="Arial" pitchFamily="34" charset="0"/>
                <a:cs typeface="Arial" pitchFamily="34" charset="0"/>
              </a:rPr>
              <a:t>          Object </a:t>
            </a:r>
            <a:r>
              <a:rPr lang="en-US" sz="1000" dirty="0" err="1">
                <a:latin typeface="Arial" pitchFamily="34" charset="0"/>
                <a:cs typeface="Arial" pitchFamily="34" charset="0"/>
              </a:rPr>
              <a:t>object</a:t>
            </a:r>
            <a:r>
              <a:rPr lang="en-US" sz="1000" dirty="0">
                <a:latin typeface="Arial" pitchFamily="34" charset="0"/>
                <a:cs typeface="Arial" pitchFamily="34" charset="0"/>
              </a:rPr>
              <a:t> = </a:t>
            </a:r>
            <a:r>
              <a:rPr lang="en-US" sz="1000" dirty="0" err="1">
                <a:latin typeface="Arial" pitchFamily="34" charset="0"/>
                <a:cs typeface="Arial" pitchFamily="34" charset="0"/>
              </a:rPr>
              <a:t>iterator.next</a:t>
            </a:r>
            <a:r>
              <a:rPr lang="en-US" sz="1000" dirty="0">
                <a:latin typeface="Arial" pitchFamily="34" charset="0"/>
                <a:cs typeface="Arial" pitchFamily="34" charset="0"/>
              </a:rPr>
              <a:t>();</a:t>
            </a:r>
          </a:p>
          <a:p>
            <a:pPr marL="242316" lvl="1" defTabSz="965941"/>
            <a:r>
              <a:rPr lang="en-US" sz="1000" dirty="0">
                <a:latin typeface="Arial" pitchFamily="34" charset="0"/>
                <a:cs typeface="Arial" pitchFamily="34" charset="0"/>
              </a:rPr>
              <a:t>           </a:t>
            </a:r>
            <a:r>
              <a:rPr lang="en-US" sz="1000" dirty="0" err="1">
                <a:latin typeface="Arial" pitchFamily="34" charset="0"/>
                <a:cs typeface="Arial" pitchFamily="34" charset="0"/>
              </a:rPr>
              <a:t>System.</a:t>
            </a:r>
            <a:r>
              <a:rPr lang="en-US" sz="1000" i="1" dirty="0" err="1">
                <a:latin typeface="Arial" pitchFamily="34" charset="0"/>
                <a:cs typeface="Arial" pitchFamily="34" charset="0"/>
              </a:rPr>
              <a:t>out</a:t>
            </a:r>
            <a:r>
              <a:rPr lang="en-US" sz="1000" dirty="0" err="1">
                <a:latin typeface="Arial" pitchFamily="34" charset="0"/>
                <a:cs typeface="Arial" pitchFamily="34" charset="0"/>
              </a:rPr>
              <a:t>.print</a:t>
            </a:r>
            <a:r>
              <a:rPr lang="en-US" sz="1000" dirty="0">
                <a:latin typeface="Arial" pitchFamily="34" charset="0"/>
                <a:cs typeface="Arial" pitchFamily="34" charset="0"/>
              </a:rPr>
              <a:t>(object + "\t");</a:t>
            </a:r>
          </a:p>
          <a:p>
            <a:pPr marL="242316" lvl="1" defTabSz="965941"/>
            <a:r>
              <a:rPr lang="en-US" sz="1000" dirty="0">
                <a:latin typeface="Arial" pitchFamily="34" charset="0"/>
                <a:cs typeface="Arial" pitchFamily="34" charset="0"/>
              </a:rPr>
              <a:t>      }</a:t>
            </a:r>
          </a:p>
          <a:p>
            <a:pPr marL="242316" lvl="1" defTabSz="965941"/>
            <a:r>
              <a:rPr lang="en-US" sz="1000" dirty="0">
                <a:latin typeface="Arial" pitchFamily="34" charset="0"/>
                <a:cs typeface="Arial" pitchFamily="34" charset="0"/>
              </a:rPr>
              <a:t>   }}</a:t>
            </a:r>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9" name="Rectangle 3"/>
          <p:cNvSpPr>
            <a:spLocks noGrp="1" noChangeArrowheads="1"/>
          </p:cNvSpPr>
          <p:nvPr>
            <p:ph type="body" idx="1"/>
          </p:nvPr>
        </p:nvSpPr>
        <p:spPr/>
        <p:txBody>
          <a:bodyPr/>
          <a:lstStyle/>
          <a:p>
            <a:r>
              <a:rPr lang="en-US" smtClean="0"/>
              <a:t>You can also refer to the </a:t>
            </a:r>
            <a:endParaRPr lang="en-US" dirty="0" smtClean="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This lesson discusses about collection framework in Java.</a:t>
            </a:r>
          </a:p>
          <a:p>
            <a:endParaRPr lang="en-US" dirty="0" smtClean="0"/>
          </a:p>
          <a:p>
            <a:r>
              <a:rPr lang="en-US" dirty="0" smtClean="0"/>
              <a:t>Lesson outline: </a:t>
            </a:r>
          </a:p>
          <a:p>
            <a:endParaRPr lang="en-US" dirty="0" smtClean="0"/>
          </a:p>
          <a:p>
            <a:pPr lvl="1"/>
            <a:r>
              <a:rPr lang="en-US" dirty="0" smtClean="0"/>
              <a:t>11.1: Collections Framework        </a:t>
            </a:r>
          </a:p>
          <a:p>
            <a:pPr lvl="1"/>
            <a:r>
              <a:rPr lang="en-US" dirty="0" smtClean="0"/>
              <a:t>11.2: Collection Interfaces</a:t>
            </a:r>
          </a:p>
          <a:p>
            <a:pPr lvl="1"/>
            <a:r>
              <a:rPr lang="en-US" dirty="0" smtClean="0"/>
              <a:t>11.3: Implementing Classes </a:t>
            </a:r>
          </a:p>
          <a:p>
            <a:pPr lvl="1"/>
            <a:r>
              <a:rPr lang="en-US" dirty="0" smtClean="0"/>
              <a:t>11.4: Iterating Collections </a:t>
            </a:r>
          </a:p>
          <a:p>
            <a:pPr lvl="1"/>
            <a:r>
              <a:rPr lang="en-US" dirty="0" smtClean="0"/>
              <a:t>11.5: Comparable and Comparator</a:t>
            </a:r>
          </a:p>
          <a:p>
            <a:pPr lvl="1"/>
            <a:r>
              <a:rPr lang="en-US" dirty="0" smtClean="0"/>
              <a:t>11.6: Best Practices </a:t>
            </a:r>
          </a:p>
          <a:p>
            <a:endParaRPr lang="en-US" dirty="0"/>
          </a:p>
        </p:txBody>
      </p:sp>
      <p:sp>
        <p:nvSpPr>
          <p:cNvPr id="6" name="Slide Image Placeholder 5"/>
          <p:cNvSpPr>
            <a:spLocks noGrp="1" noRot="1" noChangeAspect="1"/>
          </p:cNvSpPr>
          <p:nvPr>
            <p:ph type="sldImg"/>
          </p:nvPr>
        </p:nvSpPr>
        <p:spPr>
          <a:xfrm>
            <a:off x="1951038" y="720725"/>
            <a:ext cx="4800600" cy="3600450"/>
          </a:xfr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9" name="Rectangle 3"/>
          <p:cNvSpPr>
            <a:spLocks noGrp="1" noChangeArrowheads="1"/>
          </p:cNvSpPr>
          <p:nvPr>
            <p:ph type="body" idx="1"/>
          </p:nvPr>
        </p:nvSpPr>
        <p:spPr/>
        <p:txBody>
          <a:bodyPr/>
          <a:lstStyle/>
          <a:p>
            <a:r>
              <a:rPr lang="en-US" dirty="0" smtClean="0"/>
              <a:t>Comparator Interface:</a:t>
            </a:r>
          </a:p>
          <a:p>
            <a:r>
              <a:rPr lang="en-US" dirty="0" smtClean="0"/>
              <a:t>The Comparator interface defines two methods: compare( ) and equals( ). </a:t>
            </a:r>
          </a:p>
          <a:p>
            <a:r>
              <a:rPr lang="en-US" dirty="0" smtClean="0"/>
              <a:t>The compare( ) method, shown here, compares two elements for order:</a:t>
            </a:r>
          </a:p>
          <a:p>
            <a:pPr lvl="1"/>
            <a:r>
              <a:rPr lang="en-US" dirty="0" err="1" smtClean="0"/>
              <a:t>int</a:t>
            </a:r>
            <a:r>
              <a:rPr lang="en-US" dirty="0" smtClean="0"/>
              <a:t> compare(Object obj1, Object obj2)</a:t>
            </a:r>
          </a:p>
          <a:p>
            <a:pPr lvl="2"/>
            <a:r>
              <a:rPr lang="en-US" dirty="0" smtClean="0"/>
              <a:t>obj1 and obj2 are the objects to be compared. This method returns zero if the objects are equal. It returns a positive value if obj1 is greater than obj2. Otherwise, a negative value is returned. The method can throw a </a:t>
            </a:r>
            <a:r>
              <a:rPr lang="en-US" dirty="0" err="1" smtClean="0"/>
              <a:t>ClassCastException</a:t>
            </a:r>
            <a:r>
              <a:rPr lang="en-US" dirty="0" smtClean="0"/>
              <a:t> if the types of the objects are not compatible for comparison. </a:t>
            </a:r>
          </a:p>
          <a:p>
            <a:pPr lvl="2"/>
            <a:r>
              <a:rPr lang="en-US" dirty="0" smtClean="0"/>
              <a:t>By overriding compare( ), you can alter the way that objects are ordered.  For example, to sort in reverse order, you can create a comparator that reverses the outcome of a comparison.</a:t>
            </a:r>
          </a:p>
          <a:p>
            <a:r>
              <a:rPr lang="en-US" dirty="0" smtClean="0"/>
              <a:t>The equals( ) method, shown here, tests whether an object equals the invoking comparator:</a:t>
            </a:r>
          </a:p>
          <a:p>
            <a:pPr lvl="1"/>
            <a:r>
              <a:rPr lang="en-US" dirty="0" err="1" smtClean="0"/>
              <a:t>boolean</a:t>
            </a:r>
            <a:r>
              <a:rPr lang="en-US" dirty="0" smtClean="0"/>
              <a:t> equals(Object </a:t>
            </a:r>
            <a:r>
              <a:rPr lang="en-US" dirty="0" err="1" smtClean="0"/>
              <a:t>obj</a:t>
            </a:r>
            <a:r>
              <a:rPr lang="en-US" dirty="0" smtClean="0"/>
              <a:t>)</a:t>
            </a:r>
          </a:p>
          <a:p>
            <a:pPr lvl="2"/>
            <a:r>
              <a:rPr lang="en-US" dirty="0" err="1" smtClean="0"/>
              <a:t>obj</a:t>
            </a:r>
            <a:r>
              <a:rPr lang="en-US" dirty="0" smtClean="0"/>
              <a:t> is the object to be tested for equality. The method returns true if </a:t>
            </a:r>
            <a:r>
              <a:rPr lang="en-US" dirty="0" err="1" smtClean="0"/>
              <a:t>obj</a:t>
            </a:r>
            <a:r>
              <a:rPr lang="en-US" dirty="0" smtClean="0"/>
              <a:t> and the invoking object are both Comparator objects and use the same ordering. Otherwise, it returns false. Overriding equals( ) is unnecessary, and most simple comparators will not do so.</a:t>
            </a:r>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9" name="Rectangle 3"/>
          <p:cNvSpPr>
            <a:spLocks noGrp="1" noChangeArrowheads="1"/>
          </p:cNvSpPr>
          <p:nvPr>
            <p:ph type="body" idx="1"/>
          </p:nvPr>
        </p:nvSpPr>
        <p:spPr/>
        <p:txBody>
          <a:bodyPr/>
          <a:lstStyle/>
          <a:p>
            <a:r>
              <a:rPr lang="en-US" dirty="0" smtClean="0"/>
              <a:t>Comparable Interface:</a:t>
            </a:r>
          </a:p>
          <a:p>
            <a:r>
              <a:rPr lang="en-US" dirty="0" smtClean="0"/>
              <a:t>This interface imposes a total ordering on the objects of each class that implements it. This ordering is referred to as the class's natural ordering, and the class's </a:t>
            </a:r>
            <a:r>
              <a:rPr lang="en-US" dirty="0" err="1" smtClean="0"/>
              <a:t>compareTo</a:t>
            </a:r>
            <a:r>
              <a:rPr lang="en-US" dirty="0" smtClean="0"/>
              <a:t> method is referred to as its natural comparison method.</a:t>
            </a:r>
          </a:p>
          <a:p>
            <a:endParaRPr lang="en-US" dirty="0" smtClean="0"/>
          </a:p>
          <a:p>
            <a:endParaRPr lang="en-US" dirty="0" smtClean="0"/>
          </a:p>
          <a:p>
            <a:r>
              <a:rPr lang="en-US" dirty="0" smtClean="0"/>
              <a:t>Lists (and arrays) of objects that implement this interface can be sorted automatically by </a:t>
            </a:r>
            <a:r>
              <a:rPr lang="en-US" dirty="0" err="1" smtClean="0"/>
              <a:t>Collections.sort</a:t>
            </a:r>
            <a:r>
              <a:rPr lang="en-US" dirty="0" smtClean="0"/>
              <a:t> (and </a:t>
            </a:r>
            <a:r>
              <a:rPr lang="en-US" dirty="0" err="1" smtClean="0"/>
              <a:t>Arrays.sort</a:t>
            </a:r>
            <a:r>
              <a:rPr lang="en-US" dirty="0" smtClean="0"/>
              <a:t>). Objects that implement this interface can be used as keys in a sorted map or elements in a sorted set, without the need to specify a comparator.</a:t>
            </a:r>
          </a:p>
          <a:p>
            <a:endParaRPr lang="en-US" dirty="0" smtClean="0"/>
          </a:p>
          <a:p>
            <a:endParaRPr lang="en-US" dirty="0" smtClean="0"/>
          </a:p>
          <a:p>
            <a:r>
              <a:rPr lang="en-US" dirty="0" smtClean="0"/>
              <a:t>public </a:t>
            </a:r>
            <a:r>
              <a:rPr lang="en-US" dirty="0" err="1" smtClean="0"/>
              <a:t>int</a:t>
            </a:r>
            <a:r>
              <a:rPr lang="en-US" dirty="0" smtClean="0"/>
              <a:t> </a:t>
            </a:r>
            <a:r>
              <a:rPr lang="en-US" dirty="0" err="1" smtClean="0"/>
              <a:t>compareTo</a:t>
            </a:r>
            <a:r>
              <a:rPr lang="en-US" dirty="0" smtClean="0"/>
              <a:t>(Object o)</a:t>
            </a:r>
          </a:p>
          <a:p>
            <a:pPr lvl="1"/>
            <a:r>
              <a:rPr lang="en-US" dirty="0" smtClean="0"/>
              <a:t>Compares this object with the specified object for order. Returns a negative integer, zero, or a positive integer as this object is less than, equal to, or greater than the specified object.</a:t>
            </a:r>
          </a:p>
          <a:p>
            <a:endParaRPr lang="en-US" dirty="0" smtClean="0"/>
          </a:p>
          <a:p>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51038" y="720725"/>
            <a:ext cx="4800600" cy="360045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51038" y="720725"/>
            <a:ext cx="4800600" cy="360045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51038" y="720725"/>
            <a:ext cx="4800600" cy="360045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Rectangle 3"/>
          <p:cNvSpPr>
            <a:spLocks noGrp="1" noChangeArrowheads="1"/>
          </p:cNvSpPr>
          <p:nvPr>
            <p:ph type="body" idx="1"/>
          </p:nvPr>
        </p:nvSpPr>
        <p:spPr/>
        <p:txBody>
          <a:bodyPr/>
          <a:lstStyle/>
          <a:p>
            <a:r>
              <a:rPr lang="en-US" smtClean="0"/>
              <a:t>HashMap Class:</a:t>
            </a:r>
          </a:p>
          <a:p>
            <a:r>
              <a:rPr lang="en-US" smtClean="0"/>
              <a:t>Map is an object that stores key/value pairs. Given a key, you can find its value. Keys must be unique, values may be duplicated. The HashMap class implements the map interface. The HashMap class uses a hash table to implement Map interface. </a:t>
            </a:r>
          </a:p>
          <a:p>
            <a:r>
              <a:rPr lang="en-US" smtClean="0"/>
              <a:t>The following example maps names to account balances.</a:t>
            </a:r>
            <a:endParaRPr lang="en-US" dirty="0" smtClean="0"/>
          </a:p>
        </p:txBody>
      </p:sp>
      <p:sp>
        <p:nvSpPr>
          <p:cNvPr id="130052" name="AutoShape 4"/>
          <p:cNvSpPr>
            <a:spLocks noChangeArrowheads="1"/>
          </p:cNvSpPr>
          <p:nvPr/>
        </p:nvSpPr>
        <p:spPr bwMode="auto">
          <a:xfrm>
            <a:off x="1942612" y="5539276"/>
            <a:ext cx="4952521" cy="3401841"/>
          </a:xfrm>
          <a:prstGeom prst="roundRect">
            <a:avLst>
              <a:gd name="adj" fmla="val 16667"/>
            </a:avLst>
          </a:prstGeom>
          <a:noFill/>
          <a:ln w="19050">
            <a:solidFill>
              <a:schemeClr val="tx1"/>
            </a:solidFill>
            <a:round/>
            <a:headEnd/>
            <a:tailEnd/>
          </a:ln>
          <a:effectLst/>
        </p:spPr>
        <p:txBody>
          <a:bodyPr wrap="none" lIns="96650" tIns="48325" rIns="96650" bIns="48325" anchor="ctr"/>
          <a:lstStyle/>
          <a:p>
            <a:pPr marL="242316" lvl="1" defTabSz="965941"/>
            <a:r>
              <a:rPr lang="en-US" sz="1000" dirty="0">
                <a:latin typeface="Arial" pitchFamily="34" charset="0"/>
                <a:cs typeface="Arial" pitchFamily="34" charset="0"/>
              </a:rPr>
              <a:t>import </a:t>
            </a:r>
            <a:r>
              <a:rPr lang="en-US" sz="1000" dirty="0" err="1">
                <a:latin typeface="Arial" pitchFamily="34" charset="0"/>
                <a:cs typeface="Arial" pitchFamily="34" charset="0"/>
              </a:rPr>
              <a:t>java.util</a:t>
            </a:r>
            <a:r>
              <a:rPr lang="en-US" sz="1000" dirty="0">
                <a:latin typeface="Arial" pitchFamily="34" charset="0"/>
                <a:cs typeface="Arial" pitchFamily="34" charset="0"/>
              </a:rPr>
              <a:t>.*;</a:t>
            </a:r>
          </a:p>
          <a:p>
            <a:pPr marL="242316" lvl="1" defTabSz="965941"/>
            <a:r>
              <a:rPr lang="en-US" sz="1000" dirty="0">
                <a:latin typeface="Arial" pitchFamily="34" charset="0"/>
                <a:cs typeface="Arial" pitchFamily="34" charset="0"/>
              </a:rPr>
              <a:t>class </a:t>
            </a:r>
            <a:r>
              <a:rPr lang="en-US" sz="1000" dirty="0" err="1">
                <a:latin typeface="Arial" pitchFamily="34" charset="0"/>
                <a:cs typeface="Arial" pitchFamily="34" charset="0"/>
              </a:rPr>
              <a:t>HashMapDemo</a:t>
            </a:r>
            <a:r>
              <a:rPr lang="en-US" sz="1000" dirty="0">
                <a:latin typeface="Arial" pitchFamily="34" charset="0"/>
                <a:cs typeface="Arial" pitchFamily="34" charset="0"/>
              </a:rPr>
              <a:t> {</a:t>
            </a:r>
          </a:p>
          <a:p>
            <a:pPr marL="242316" lvl="1" defTabSz="965941"/>
            <a:r>
              <a:rPr lang="en-US" sz="1000" dirty="0">
                <a:latin typeface="Arial" pitchFamily="34" charset="0"/>
                <a:cs typeface="Arial" pitchFamily="34" charset="0"/>
              </a:rPr>
              <a:t>public static void main(String </a:t>
            </a:r>
            <a:r>
              <a:rPr lang="en-US" sz="1000" dirty="0" err="1">
                <a:latin typeface="Arial" pitchFamily="34" charset="0"/>
                <a:cs typeface="Arial" pitchFamily="34" charset="0"/>
              </a:rPr>
              <a:t>args</a:t>
            </a:r>
            <a:r>
              <a:rPr lang="en-US" sz="1000" dirty="0">
                <a:latin typeface="Arial" pitchFamily="34" charset="0"/>
                <a:cs typeface="Arial" pitchFamily="34" charset="0"/>
              </a:rPr>
              <a:t>[]) {</a:t>
            </a:r>
          </a:p>
          <a:p>
            <a:pPr marL="242316" lvl="1" defTabSz="965941"/>
            <a:r>
              <a:rPr lang="en-US" sz="1000" dirty="0" err="1">
                <a:latin typeface="Arial" pitchFamily="34" charset="0"/>
                <a:cs typeface="Arial" pitchFamily="34" charset="0"/>
              </a:rPr>
              <a:t>HashMap</a:t>
            </a:r>
            <a:r>
              <a:rPr lang="en-US" sz="1000" dirty="0">
                <a:latin typeface="Arial" pitchFamily="34" charset="0"/>
                <a:cs typeface="Arial" pitchFamily="34" charset="0"/>
              </a:rPr>
              <a:t>&lt;</a:t>
            </a:r>
            <a:r>
              <a:rPr lang="en-US" sz="1000" dirty="0" err="1">
                <a:latin typeface="Arial" pitchFamily="34" charset="0"/>
                <a:cs typeface="Arial" pitchFamily="34" charset="0"/>
              </a:rPr>
              <a:t>String,Double</a:t>
            </a:r>
            <a:r>
              <a:rPr lang="en-US" sz="1000" dirty="0">
                <a:latin typeface="Arial" pitchFamily="34" charset="0"/>
                <a:cs typeface="Arial" pitchFamily="34" charset="0"/>
              </a:rPr>
              <a:t>&gt; </a:t>
            </a:r>
            <a:r>
              <a:rPr lang="en-US" sz="1000" dirty="0" err="1">
                <a:latin typeface="Arial" pitchFamily="34" charset="0"/>
                <a:cs typeface="Arial" pitchFamily="34" charset="0"/>
              </a:rPr>
              <a:t>hm</a:t>
            </a:r>
            <a:r>
              <a:rPr lang="en-US" sz="1000" dirty="0">
                <a:latin typeface="Arial" pitchFamily="34" charset="0"/>
                <a:cs typeface="Arial" pitchFamily="34" charset="0"/>
              </a:rPr>
              <a:t> = new </a:t>
            </a:r>
            <a:r>
              <a:rPr lang="en-US" sz="1000" dirty="0" err="1">
                <a:latin typeface="Arial" pitchFamily="34" charset="0"/>
                <a:cs typeface="Arial" pitchFamily="34" charset="0"/>
              </a:rPr>
              <a:t>HashMap</a:t>
            </a:r>
            <a:r>
              <a:rPr lang="en-US" sz="1000" dirty="0">
                <a:latin typeface="Arial" pitchFamily="34" charset="0"/>
                <a:cs typeface="Arial" pitchFamily="34" charset="0"/>
              </a:rPr>
              <a:t>&lt;</a:t>
            </a:r>
            <a:r>
              <a:rPr lang="en-US" sz="1000" dirty="0" err="1">
                <a:latin typeface="Arial" pitchFamily="34" charset="0"/>
                <a:cs typeface="Arial" pitchFamily="34" charset="0"/>
              </a:rPr>
              <a:t>String,Double</a:t>
            </a:r>
            <a:r>
              <a:rPr lang="en-US" sz="1000" dirty="0">
                <a:latin typeface="Arial" pitchFamily="34" charset="0"/>
                <a:cs typeface="Arial" pitchFamily="34" charset="0"/>
              </a:rPr>
              <a:t>&gt;();</a:t>
            </a:r>
          </a:p>
          <a:p>
            <a:pPr marL="242316" lvl="1" defTabSz="965941"/>
            <a:r>
              <a:rPr lang="en-US" sz="1000" dirty="0" err="1">
                <a:latin typeface="Arial" pitchFamily="34" charset="0"/>
                <a:cs typeface="Arial" pitchFamily="34" charset="0"/>
              </a:rPr>
              <a:t>hm.put</a:t>
            </a:r>
            <a:r>
              <a:rPr lang="en-US" sz="1000" dirty="0">
                <a:latin typeface="Arial" pitchFamily="34" charset="0"/>
                <a:cs typeface="Arial" pitchFamily="34" charset="0"/>
              </a:rPr>
              <a:t>("John Doe", new Double(3434.34));</a:t>
            </a:r>
          </a:p>
          <a:p>
            <a:pPr marL="242316" lvl="1" defTabSz="965941"/>
            <a:r>
              <a:rPr lang="en-US" sz="1000" dirty="0" err="1">
                <a:latin typeface="Arial" pitchFamily="34" charset="0"/>
                <a:cs typeface="Arial" pitchFamily="34" charset="0"/>
              </a:rPr>
              <a:t>hm.put</a:t>
            </a:r>
            <a:r>
              <a:rPr lang="en-US" sz="1000" dirty="0">
                <a:latin typeface="Arial" pitchFamily="34" charset="0"/>
                <a:cs typeface="Arial" pitchFamily="34" charset="0"/>
              </a:rPr>
              <a:t>("Tom Smith", new Double(123.22));</a:t>
            </a:r>
          </a:p>
          <a:p>
            <a:pPr marL="242316" lvl="1" defTabSz="965941"/>
            <a:r>
              <a:rPr lang="en-US" sz="1000" dirty="0" err="1">
                <a:latin typeface="Arial" pitchFamily="34" charset="0"/>
                <a:cs typeface="Arial" pitchFamily="34" charset="0"/>
              </a:rPr>
              <a:t>hm.put</a:t>
            </a:r>
            <a:r>
              <a:rPr lang="en-US" sz="1000" dirty="0">
                <a:latin typeface="Arial" pitchFamily="34" charset="0"/>
                <a:cs typeface="Arial" pitchFamily="34" charset="0"/>
              </a:rPr>
              <a:t>("Jane Baker", new Double(1378.00));</a:t>
            </a:r>
          </a:p>
          <a:p>
            <a:pPr marL="242316" lvl="1" defTabSz="965941"/>
            <a:r>
              <a:rPr lang="en-US" sz="1000" dirty="0" err="1">
                <a:latin typeface="Arial" pitchFamily="34" charset="0"/>
                <a:cs typeface="Arial" pitchFamily="34" charset="0"/>
              </a:rPr>
              <a:t>hm.put</a:t>
            </a:r>
            <a:r>
              <a:rPr lang="en-US" sz="1000" dirty="0">
                <a:latin typeface="Arial" pitchFamily="34" charset="0"/>
                <a:cs typeface="Arial" pitchFamily="34" charset="0"/>
              </a:rPr>
              <a:t>("</a:t>
            </a:r>
            <a:r>
              <a:rPr lang="en-US" sz="1000" dirty="0" err="1">
                <a:latin typeface="Arial" pitchFamily="34" charset="0"/>
                <a:cs typeface="Arial" pitchFamily="34" charset="0"/>
              </a:rPr>
              <a:t>Tod</a:t>
            </a:r>
            <a:r>
              <a:rPr lang="en-US" sz="1000" dirty="0">
                <a:latin typeface="Arial" pitchFamily="34" charset="0"/>
                <a:cs typeface="Arial" pitchFamily="34" charset="0"/>
              </a:rPr>
              <a:t> Hall", new Double(99.22));</a:t>
            </a:r>
          </a:p>
          <a:p>
            <a:pPr marL="242316" lvl="1" defTabSz="965941"/>
            <a:r>
              <a:rPr lang="en-US" sz="1000" dirty="0" err="1">
                <a:latin typeface="Arial" pitchFamily="34" charset="0"/>
                <a:cs typeface="Arial" pitchFamily="34" charset="0"/>
              </a:rPr>
              <a:t>hm.put</a:t>
            </a:r>
            <a:r>
              <a:rPr lang="en-US" sz="1000" dirty="0">
                <a:latin typeface="Arial" pitchFamily="34" charset="0"/>
                <a:cs typeface="Arial" pitchFamily="34" charset="0"/>
              </a:rPr>
              <a:t>("Ralph Smith", new Double(-19.08));</a:t>
            </a:r>
          </a:p>
          <a:p>
            <a:pPr marL="242316" lvl="1" defTabSz="965941"/>
            <a:r>
              <a:rPr lang="en-US" sz="1000" dirty="0">
                <a:latin typeface="Arial" pitchFamily="34" charset="0"/>
                <a:cs typeface="Arial" pitchFamily="34" charset="0"/>
              </a:rPr>
              <a:t>Set </a:t>
            </a:r>
            <a:r>
              <a:rPr lang="en-US" sz="1000" dirty="0" err="1">
                <a:latin typeface="Arial" pitchFamily="34" charset="0"/>
                <a:cs typeface="Arial" pitchFamily="34" charset="0"/>
              </a:rPr>
              <a:t>set</a:t>
            </a:r>
            <a:r>
              <a:rPr lang="en-US" sz="1000" dirty="0">
                <a:latin typeface="Arial" pitchFamily="34" charset="0"/>
                <a:cs typeface="Arial" pitchFamily="34" charset="0"/>
              </a:rPr>
              <a:t> = </a:t>
            </a:r>
            <a:r>
              <a:rPr lang="en-US" sz="1000" dirty="0" err="1">
                <a:latin typeface="Arial" pitchFamily="34" charset="0"/>
                <a:cs typeface="Arial" pitchFamily="34" charset="0"/>
              </a:rPr>
              <a:t>hm.entrySet</a:t>
            </a:r>
            <a:r>
              <a:rPr lang="en-US" sz="1000" dirty="0">
                <a:latin typeface="Arial" pitchFamily="34" charset="0"/>
                <a:cs typeface="Arial" pitchFamily="34" charset="0"/>
              </a:rPr>
              <a:t>();     // Get a set of the entries</a:t>
            </a:r>
          </a:p>
          <a:p>
            <a:pPr marL="242316" lvl="1" defTabSz="965941"/>
            <a:r>
              <a:rPr lang="en-US" sz="1000" dirty="0" err="1">
                <a:latin typeface="Arial" pitchFamily="34" charset="0"/>
                <a:cs typeface="Arial" pitchFamily="34" charset="0"/>
              </a:rPr>
              <a:t>Iterator</a:t>
            </a:r>
            <a:r>
              <a:rPr lang="en-US" sz="1000" dirty="0">
                <a:latin typeface="Arial" pitchFamily="34" charset="0"/>
                <a:cs typeface="Arial" pitchFamily="34" charset="0"/>
              </a:rPr>
              <a:t> </a:t>
            </a:r>
            <a:r>
              <a:rPr lang="en-US" sz="1000" dirty="0" err="1">
                <a:latin typeface="Arial" pitchFamily="34" charset="0"/>
                <a:cs typeface="Arial" pitchFamily="34" charset="0"/>
              </a:rPr>
              <a:t>i</a:t>
            </a:r>
            <a:r>
              <a:rPr lang="en-US" sz="1000" dirty="0">
                <a:latin typeface="Arial" pitchFamily="34" charset="0"/>
                <a:cs typeface="Arial" pitchFamily="34" charset="0"/>
              </a:rPr>
              <a:t> = </a:t>
            </a:r>
            <a:r>
              <a:rPr lang="en-US" sz="1000" dirty="0" err="1">
                <a:latin typeface="Arial" pitchFamily="34" charset="0"/>
                <a:cs typeface="Arial" pitchFamily="34" charset="0"/>
              </a:rPr>
              <a:t>set.iterator</a:t>
            </a:r>
            <a:r>
              <a:rPr lang="en-US" sz="1000" dirty="0">
                <a:latin typeface="Arial" pitchFamily="34" charset="0"/>
                <a:cs typeface="Arial" pitchFamily="34" charset="0"/>
              </a:rPr>
              <a:t>();      // Get an </a:t>
            </a:r>
            <a:r>
              <a:rPr lang="en-US" sz="1000" dirty="0" err="1">
                <a:latin typeface="Arial" pitchFamily="34" charset="0"/>
                <a:cs typeface="Arial" pitchFamily="34" charset="0"/>
              </a:rPr>
              <a:t>iterator</a:t>
            </a:r>
            <a:endParaRPr lang="en-US" sz="1000" dirty="0">
              <a:latin typeface="Arial" pitchFamily="34" charset="0"/>
              <a:cs typeface="Arial" pitchFamily="34" charset="0"/>
            </a:endParaRPr>
          </a:p>
          <a:p>
            <a:pPr marL="242316" lvl="1" defTabSz="965941"/>
            <a:r>
              <a:rPr lang="en-US" sz="1000" dirty="0">
                <a:latin typeface="Arial" pitchFamily="34" charset="0"/>
                <a:cs typeface="Arial" pitchFamily="34" charset="0"/>
              </a:rPr>
              <a:t>      while(</a:t>
            </a:r>
            <a:r>
              <a:rPr lang="en-US" sz="1000" dirty="0" err="1">
                <a:latin typeface="Arial" pitchFamily="34" charset="0"/>
                <a:cs typeface="Arial" pitchFamily="34" charset="0"/>
              </a:rPr>
              <a:t>i.hasNext</a:t>
            </a:r>
            <a:r>
              <a:rPr lang="en-US" sz="1000" dirty="0">
                <a:latin typeface="Arial" pitchFamily="34" charset="0"/>
                <a:cs typeface="Arial" pitchFamily="34" charset="0"/>
              </a:rPr>
              <a:t>()) {             // Display elements</a:t>
            </a:r>
          </a:p>
          <a:p>
            <a:pPr marL="242316" lvl="1" defTabSz="965941"/>
            <a:r>
              <a:rPr lang="en-US" sz="1000" dirty="0">
                <a:latin typeface="Arial" pitchFamily="34" charset="0"/>
                <a:cs typeface="Arial" pitchFamily="34" charset="0"/>
              </a:rPr>
              <a:t>           </a:t>
            </a:r>
            <a:r>
              <a:rPr lang="en-US" sz="1000" dirty="0" err="1">
                <a:latin typeface="Arial" pitchFamily="34" charset="0"/>
                <a:cs typeface="Arial" pitchFamily="34" charset="0"/>
              </a:rPr>
              <a:t>Map.Entry</a:t>
            </a:r>
            <a:r>
              <a:rPr lang="en-US" sz="1000" dirty="0">
                <a:latin typeface="Arial" pitchFamily="34" charset="0"/>
                <a:cs typeface="Arial" pitchFamily="34" charset="0"/>
              </a:rPr>
              <a:t> me = (</a:t>
            </a:r>
            <a:r>
              <a:rPr lang="en-US" sz="1000" dirty="0" err="1">
                <a:latin typeface="Arial" pitchFamily="34" charset="0"/>
                <a:cs typeface="Arial" pitchFamily="34" charset="0"/>
              </a:rPr>
              <a:t>Map.Entry</a:t>
            </a:r>
            <a:r>
              <a:rPr lang="en-US" sz="1000" dirty="0">
                <a:latin typeface="Arial" pitchFamily="34" charset="0"/>
                <a:cs typeface="Arial" pitchFamily="34" charset="0"/>
              </a:rPr>
              <a:t>)</a:t>
            </a:r>
            <a:r>
              <a:rPr lang="en-US" sz="1000" dirty="0" err="1">
                <a:latin typeface="Arial" pitchFamily="34" charset="0"/>
                <a:cs typeface="Arial" pitchFamily="34" charset="0"/>
              </a:rPr>
              <a:t>i.next</a:t>
            </a:r>
            <a:r>
              <a:rPr lang="en-US" sz="1000" dirty="0">
                <a:latin typeface="Arial" pitchFamily="34" charset="0"/>
                <a:cs typeface="Arial" pitchFamily="34" charset="0"/>
              </a:rPr>
              <a:t>();</a:t>
            </a:r>
          </a:p>
          <a:p>
            <a:pPr marL="242316" lvl="1" defTabSz="965941"/>
            <a:r>
              <a:rPr lang="en-US" sz="1000" dirty="0">
                <a:latin typeface="Arial" pitchFamily="34" charset="0"/>
                <a:cs typeface="Arial" pitchFamily="34" charset="0"/>
              </a:rPr>
              <a:t>           </a:t>
            </a:r>
            <a:r>
              <a:rPr lang="en-US" sz="1000" dirty="0" err="1">
                <a:latin typeface="Arial" pitchFamily="34" charset="0"/>
                <a:cs typeface="Arial" pitchFamily="34" charset="0"/>
              </a:rPr>
              <a:t>System.out.println</a:t>
            </a:r>
            <a:r>
              <a:rPr lang="en-US" sz="1000" dirty="0">
                <a:latin typeface="Arial" pitchFamily="34" charset="0"/>
                <a:cs typeface="Arial" pitchFamily="34" charset="0"/>
              </a:rPr>
              <a:t>(</a:t>
            </a:r>
            <a:r>
              <a:rPr lang="en-US" sz="1000" dirty="0" err="1">
                <a:latin typeface="Arial" pitchFamily="34" charset="0"/>
                <a:cs typeface="Arial" pitchFamily="34" charset="0"/>
              </a:rPr>
              <a:t>me.getKey</a:t>
            </a:r>
            <a:r>
              <a:rPr lang="en-US" sz="1000" dirty="0">
                <a:latin typeface="Arial" pitchFamily="34" charset="0"/>
                <a:cs typeface="Arial" pitchFamily="34" charset="0"/>
              </a:rPr>
              <a:t>() + ": "+ </a:t>
            </a:r>
            <a:r>
              <a:rPr lang="en-US" sz="1000" dirty="0" err="1">
                <a:latin typeface="Arial" pitchFamily="34" charset="0"/>
                <a:cs typeface="Arial" pitchFamily="34" charset="0"/>
              </a:rPr>
              <a:t>me.getValue</a:t>
            </a:r>
            <a:r>
              <a:rPr lang="en-US" sz="1000" dirty="0">
                <a:latin typeface="Arial" pitchFamily="34" charset="0"/>
                <a:cs typeface="Arial" pitchFamily="34" charset="0"/>
              </a:rPr>
              <a:t>());</a:t>
            </a:r>
          </a:p>
          <a:p>
            <a:pPr marL="242316" lvl="1" defTabSz="965941"/>
            <a:r>
              <a:rPr lang="en-US" sz="1000" dirty="0">
                <a:latin typeface="Arial" pitchFamily="34" charset="0"/>
                <a:cs typeface="Arial" pitchFamily="34" charset="0"/>
              </a:rPr>
              <a:t>      }</a:t>
            </a:r>
          </a:p>
          <a:p>
            <a:pPr marL="242316" lvl="1" defTabSz="965941"/>
            <a:r>
              <a:rPr lang="en-US" sz="1000" dirty="0">
                <a:latin typeface="Arial" pitchFamily="34" charset="0"/>
                <a:cs typeface="Arial" pitchFamily="34" charset="0"/>
              </a:rPr>
              <a:t>// Deposit 1000 into John Doe's account</a:t>
            </a:r>
          </a:p>
          <a:p>
            <a:pPr marL="242316" lvl="1" defTabSz="965941"/>
            <a:r>
              <a:rPr lang="en-US" sz="1000" dirty="0">
                <a:latin typeface="Arial" pitchFamily="34" charset="0"/>
                <a:cs typeface="Arial" pitchFamily="34" charset="0"/>
              </a:rPr>
              <a:t>double balance =  ((Double)</a:t>
            </a:r>
            <a:r>
              <a:rPr lang="en-US" sz="1000" dirty="0" err="1">
                <a:latin typeface="Arial" pitchFamily="34" charset="0"/>
                <a:cs typeface="Arial" pitchFamily="34" charset="0"/>
              </a:rPr>
              <a:t>hm.get</a:t>
            </a:r>
            <a:r>
              <a:rPr lang="en-US" sz="1000" dirty="0">
                <a:latin typeface="Arial" pitchFamily="34" charset="0"/>
                <a:cs typeface="Arial" pitchFamily="34" charset="0"/>
              </a:rPr>
              <a:t>("John Doe")).</a:t>
            </a:r>
            <a:r>
              <a:rPr lang="en-US" sz="1000" dirty="0" err="1">
                <a:latin typeface="Arial" pitchFamily="34" charset="0"/>
                <a:cs typeface="Arial" pitchFamily="34" charset="0"/>
              </a:rPr>
              <a:t>doubleValue</a:t>
            </a:r>
            <a:r>
              <a:rPr lang="en-US" sz="1000" dirty="0">
                <a:latin typeface="Arial" pitchFamily="34" charset="0"/>
                <a:cs typeface="Arial" pitchFamily="34" charset="0"/>
              </a:rPr>
              <a:t>();</a:t>
            </a:r>
          </a:p>
          <a:p>
            <a:pPr defTabSz="965941"/>
            <a:r>
              <a:rPr lang="en-US" sz="1000" dirty="0">
                <a:latin typeface="Arial" pitchFamily="34" charset="0"/>
                <a:cs typeface="Arial" pitchFamily="34" charset="0"/>
              </a:rPr>
              <a:t>      </a:t>
            </a:r>
            <a:r>
              <a:rPr lang="en-US" sz="1000" dirty="0" err="1">
                <a:latin typeface="Arial" pitchFamily="34" charset="0"/>
                <a:cs typeface="Arial" pitchFamily="34" charset="0"/>
              </a:rPr>
              <a:t>hm.put</a:t>
            </a:r>
            <a:r>
              <a:rPr lang="en-US" sz="1000" dirty="0">
                <a:latin typeface="Arial" pitchFamily="34" charset="0"/>
                <a:cs typeface="Arial" pitchFamily="34" charset="0"/>
              </a:rPr>
              <a:t>("John Doe", new Double(balance + 1000));</a:t>
            </a:r>
          </a:p>
          <a:p>
            <a:pPr defTabSz="965941"/>
            <a:r>
              <a:rPr lang="en-US" sz="1000" dirty="0">
                <a:latin typeface="Arial" pitchFamily="34" charset="0"/>
                <a:cs typeface="Arial" pitchFamily="34" charset="0"/>
              </a:rPr>
              <a:t>      </a:t>
            </a:r>
            <a:r>
              <a:rPr lang="en-US" sz="1000" dirty="0" err="1">
                <a:latin typeface="Arial" pitchFamily="34" charset="0"/>
                <a:cs typeface="Arial" pitchFamily="34" charset="0"/>
              </a:rPr>
              <a:t>System.out.println</a:t>
            </a:r>
            <a:r>
              <a:rPr lang="en-US" sz="1000" dirty="0">
                <a:latin typeface="Arial" pitchFamily="34" charset="0"/>
                <a:cs typeface="Arial" pitchFamily="34" charset="0"/>
              </a:rPr>
              <a:t>("John Doe's new balance: " + </a:t>
            </a:r>
            <a:r>
              <a:rPr lang="en-US" sz="1000" dirty="0" err="1">
                <a:latin typeface="Arial" pitchFamily="34" charset="0"/>
                <a:cs typeface="Arial" pitchFamily="34" charset="0"/>
              </a:rPr>
              <a:t>hm.get</a:t>
            </a:r>
            <a:r>
              <a:rPr lang="en-US" sz="1000" dirty="0">
                <a:latin typeface="Arial" pitchFamily="34" charset="0"/>
                <a:cs typeface="Arial" pitchFamily="34" charset="0"/>
              </a:rPr>
              <a:t>("John Doe")); } }</a:t>
            </a:r>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1" name="Rectangle 3"/>
          <p:cNvSpPr>
            <a:spLocks noGrp="1" noChangeArrowheads="1"/>
          </p:cNvSpPr>
          <p:nvPr>
            <p:ph type="body" idx="1"/>
          </p:nvPr>
        </p:nvSpPr>
        <p:spPr/>
        <p:txBody>
          <a:bodyPr/>
          <a:lstStyle/>
          <a:p>
            <a:r>
              <a:rPr lang="en-US" dirty="0" smtClean="0"/>
              <a:t>The example is provided on previous page. </a:t>
            </a:r>
          </a:p>
          <a:p>
            <a:r>
              <a:rPr lang="en-US" dirty="0" smtClean="0"/>
              <a:t>The output of the program is as follows:</a:t>
            </a:r>
          </a:p>
          <a:p>
            <a:r>
              <a:rPr lang="en-US" dirty="0" smtClean="0"/>
              <a:t>Ralph Smith: -19.08</a:t>
            </a:r>
          </a:p>
          <a:p>
            <a:r>
              <a:rPr lang="en-US" dirty="0" smtClean="0"/>
              <a:t>Tom Smith: 123.22</a:t>
            </a:r>
          </a:p>
          <a:p>
            <a:r>
              <a:rPr lang="en-US" dirty="0" smtClean="0"/>
              <a:t>John Doe: 3434.34</a:t>
            </a:r>
          </a:p>
          <a:p>
            <a:r>
              <a:rPr lang="en-US" dirty="0" err="1" smtClean="0"/>
              <a:t>Tod</a:t>
            </a:r>
            <a:r>
              <a:rPr lang="en-US" dirty="0" smtClean="0"/>
              <a:t> Hall: 99.22</a:t>
            </a:r>
          </a:p>
          <a:p>
            <a:r>
              <a:rPr lang="en-US" dirty="0" smtClean="0"/>
              <a:t>Jane Baker: 1378.0</a:t>
            </a:r>
          </a:p>
          <a:p>
            <a:r>
              <a:rPr lang="en-US" dirty="0" smtClean="0"/>
              <a:t>John Doe’s new balance: 4434.34</a:t>
            </a:r>
          </a:p>
          <a:p>
            <a:r>
              <a:rPr lang="en-US" dirty="0" smtClean="0"/>
              <a:t>The above program first populates the </a:t>
            </a:r>
            <a:r>
              <a:rPr lang="en-US" dirty="0" err="1" smtClean="0"/>
              <a:t>HashMap</a:t>
            </a:r>
            <a:r>
              <a:rPr lang="en-US" dirty="0" smtClean="0"/>
              <a:t> object. Then the contents of the map are displayed using a set-view, obtained by calling </a:t>
            </a:r>
            <a:r>
              <a:rPr lang="en-US" dirty="0" err="1" smtClean="0"/>
              <a:t>entrySet</a:t>
            </a:r>
            <a:r>
              <a:rPr lang="en-US" dirty="0" smtClean="0"/>
              <a:t>(). The keys and values are displayed by calling </a:t>
            </a:r>
            <a:r>
              <a:rPr lang="en-US" dirty="0" err="1" smtClean="0"/>
              <a:t>getKey</a:t>
            </a:r>
            <a:r>
              <a:rPr lang="en-US" dirty="0" smtClean="0"/>
              <a:t>() and </a:t>
            </a:r>
            <a:r>
              <a:rPr lang="en-US" dirty="0" err="1" smtClean="0"/>
              <a:t>getValue</a:t>
            </a:r>
            <a:r>
              <a:rPr lang="en-US" dirty="0" smtClean="0"/>
              <a:t>() methods of the </a:t>
            </a:r>
            <a:r>
              <a:rPr lang="en-US" dirty="0" err="1" smtClean="0"/>
              <a:t>Map.Entry</a:t>
            </a:r>
            <a:r>
              <a:rPr lang="en-US" dirty="0" smtClean="0"/>
              <a:t> interface.</a:t>
            </a:r>
          </a:p>
          <a:p>
            <a:endParaRPr lang="en-US" dirty="0" smtClean="0"/>
          </a:p>
          <a:p>
            <a:r>
              <a:rPr lang="en-US" dirty="0" smtClean="0"/>
              <a:t>Note: </a:t>
            </a:r>
            <a:r>
              <a:rPr lang="en-US" dirty="0" err="1" smtClean="0"/>
              <a:t>TreeMap</a:t>
            </a:r>
            <a:r>
              <a:rPr lang="en-US" dirty="0" smtClean="0"/>
              <a:t> instead of </a:t>
            </a:r>
            <a:r>
              <a:rPr lang="en-US" dirty="0" err="1" smtClean="0"/>
              <a:t>HashMap</a:t>
            </a:r>
            <a:r>
              <a:rPr lang="en-US" dirty="0" smtClean="0"/>
              <a:t> will have given a sorted output.</a:t>
            </a:r>
          </a:p>
          <a:p>
            <a:endParaRPr lang="en-US" dirty="0" smtClean="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7" name="Rectangle 7"/>
          <p:cNvSpPr>
            <a:spLocks noGrp="1" noChangeArrowheads="1"/>
          </p:cNvSpPr>
          <p:nvPr>
            <p:ph type="body" idx="1"/>
          </p:nvPr>
        </p:nvSpPr>
        <p:spPr/>
        <p:txBody>
          <a:bodyPr/>
          <a:lstStyle/>
          <a:p>
            <a:r>
              <a:rPr lang="en-US" dirty="0" smtClean="0"/>
              <a:t>Vector Class:</a:t>
            </a:r>
          </a:p>
          <a:p>
            <a:r>
              <a:rPr lang="en-US" dirty="0" smtClean="0"/>
              <a:t>Vectors (the </a:t>
            </a:r>
            <a:r>
              <a:rPr lang="en-US" dirty="0" err="1" smtClean="0"/>
              <a:t>java.util.Vector</a:t>
            </a:r>
            <a:r>
              <a:rPr lang="en-US" dirty="0" smtClean="0"/>
              <a:t> class) are commonly used instead of arrays. This is because they expand automatically when new data is added to them. The Java 2 Collections API introduced a similar </a:t>
            </a:r>
            <a:r>
              <a:rPr lang="en-US" dirty="0" err="1" smtClean="0"/>
              <a:t>ArrayList</a:t>
            </a:r>
            <a:r>
              <a:rPr lang="en-US" dirty="0" smtClean="0"/>
              <a:t> data structure. </a:t>
            </a:r>
          </a:p>
          <a:p>
            <a:r>
              <a:rPr lang="en-US" dirty="0" err="1" smtClean="0"/>
              <a:t>ArrayLists</a:t>
            </a:r>
            <a:r>
              <a:rPr lang="en-US" dirty="0" smtClean="0"/>
              <a:t> are unsynchronized and therefore faster than Vectors. However, they are less secure in a multithreaded environment. The Vector class was changed in Java 2 to add the additional methods supported by </a:t>
            </a:r>
            <a:r>
              <a:rPr lang="en-US" dirty="0" err="1" smtClean="0"/>
              <a:t>ArrayList</a:t>
            </a:r>
            <a:r>
              <a:rPr lang="en-US" dirty="0" smtClean="0"/>
              <a:t>. The description below is for the (new) Vector class. </a:t>
            </a:r>
          </a:p>
          <a:p>
            <a:r>
              <a:rPr lang="en-US" dirty="0" smtClean="0"/>
              <a:t>Vectors can hold only Objects and not primitive types (for example: </a:t>
            </a:r>
            <a:r>
              <a:rPr lang="en-US" dirty="0" err="1" smtClean="0"/>
              <a:t>int</a:t>
            </a:r>
            <a:r>
              <a:rPr lang="en-US" dirty="0" smtClean="0"/>
              <a:t>). If you want to put a primitive type in a Vector, put it inside an object (for example: to save an integer value use the Integer class or define your own class). If you use the Integer wrapper, you will not be able to change the integer value, so it is sometimes useful to define your own class. </a:t>
            </a:r>
          </a:p>
          <a:p>
            <a:r>
              <a:rPr lang="en-US" dirty="0" smtClean="0"/>
              <a:t>Constructor summary:</a:t>
            </a:r>
          </a:p>
          <a:p>
            <a:r>
              <a:rPr lang="en-IN" dirty="0" smtClean="0">
                <a:hlinkClick r:id="rId3" action="ppaction://hlinkfile"/>
              </a:rPr>
              <a:t>Vector</a:t>
            </a:r>
            <a:r>
              <a:rPr lang="en-IN" dirty="0" smtClean="0"/>
              <a:t>() </a:t>
            </a:r>
            <a:br>
              <a:rPr lang="en-IN" dirty="0" smtClean="0"/>
            </a:br>
            <a:r>
              <a:rPr lang="en-IN" dirty="0" smtClean="0"/>
              <a:t>          Constructs an empty vector so that its internal data array has size 10 and its standard capacity increment is zero. </a:t>
            </a:r>
          </a:p>
          <a:p>
            <a:r>
              <a:rPr lang="en-IN" dirty="0" smtClean="0">
                <a:hlinkClick r:id="rId3" action="ppaction://hlinkfile"/>
              </a:rPr>
              <a:t>Vector</a:t>
            </a:r>
            <a:r>
              <a:rPr lang="en-IN" dirty="0" smtClean="0"/>
              <a:t>(</a:t>
            </a:r>
            <a:r>
              <a:rPr lang="en-IN" dirty="0" smtClean="0">
                <a:hlinkClick r:id="rId4" action="ppaction://hlinkfile" tooltip="interface in java.util"/>
              </a:rPr>
              <a:t>Collection</a:t>
            </a:r>
            <a:r>
              <a:rPr lang="en-IN" dirty="0" smtClean="0"/>
              <a:t>&lt;? extends </a:t>
            </a:r>
            <a:r>
              <a:rPr lang="en-IN" dirty="0" smtClean="0">
                <a:hlinkClick r:id="rId3" action="ppaction://hlinkfile" tooltip="type parameter in Vector"/>
              </a:rPr>
              <a:t>E</a:t>
            </a:r>
            <a:r>
              <a:rPr lang="en-IN" dirty="0" smtClean="0"/>
              <a:t>&gt; c) </a:t>
            </a:r>
            <a:br>
              <a:rPr lang="en-IN" dirty="0" smtClean="0"/>
            </a:br>
            <a:r>
              <a:rPr lang="en-IN" dirty="0" smtClean="0"/>
              <a:t>          Constructs a vector containing the elements of the specified collection, in the order they are returned by the collection's iterator. </a:t>
            </a:r>
          </a:p>
          <a:p>
            <a:r>
              <a:rPr lang="en-IN" dirty="0" smtClean="0">
                <a:hlinkClick r:id="rId3" action="ppaction://hlinkfile"/>
              </a:rPr>
              <a:t>Vector</a:t>
            </a:r>
            <a:r>
              <a:rPr lang="en-IN" dirty="0" smtClean="0"/>
              <a:t>(</a:t>
            </a:r>
            <a:r>
              <a:rPr lang="en-IN" dirty="0" err="1" smtClean="0"/>
              <a:t>int</a:t>
            </a:r>
            <a:r>
              <a:rPr lang="en-IN" dirty="0" smtClean="0"/>
              <a:t> </a:t>
            </a:r>
            <a:r>
              <a:rPr lang="en-IN" dirty="0" err="1" smtClean="0"/>
              <a:t>initialCapacity</a:t>
            </a:r>
            <a:r>
              <a:rPr lang="en-IN" dirty="0" smtClean="0"/>
              <a:t>) </a:t>
            </a:r>
            <a:br>
              <a:rPr lang="en-IN" dirty="0" smtClean="0"/>
            </a:br>
            <a:r>
              <a:rPr lang="en-IN" dirty="0" smtClean="0"/>
              <a:t>          Constructs an empty vector with the specified initial capacity and with its capacity increment equal to zero. </a:t>
            </a:r>
          </a:p>
          <a:p>
            <a:r>
              <a:rPr lang="en-IN" dirty="0" smtClean="0">
                <a:hlinkClick r:id="rId3" action="ppaction://hlinkfile"/>
              </a:rPr>
              <a:t>Vector</a:t>
            </a:r>
            <a:r>
              <a:rPr lang="en-IN" dirty="0" smtClean="0"/>
              <a:t>(</a:t>
            </a:r>
            <a:r>
              <a:rPr lang="en-IN" dirty="0" err="1" smtClean="0"/>
              <a:t>int</a:t>
            </a:r>
            <a:r>
              <a:rPr lang="en-IN" dirty="0" smtClean="0"/>
              <a:t> </a:t>
            </a:r>
            <a:r>
              <a:rPr lang="en-IN" dirty="0" err="1" smtClean="0"/>
              <a:t>initialCapacity</a:t>
            </a:r>
            <a:r>
              <a:rPr lang="en-IN" dirty="0" smtClean="0"/>
              <a:t>, </a:t>
            </a:r>
            <a:r>
              <a:rPr lang="en-IN" dirty="0" err="1" smtClean="0"/>
              <a:t>int</a:t>
            </a:r>
            <a:r>
              <a:rPr lang="en-IN" dirty="0" smtClean="0"/>
              <a:t> </a:t>
            </a:r>
            <a:r>
              <a:rPr lang="en-IN" dirty="0" err="1" smtClean="0"/>
              <a:t>capacityIncrement</a:t>
            </a:r>
            <a:r>
              <a:rPr lang="en-IN" dirty="0" smtClean="0"/>
              <a:t>) </a:t>
            </a:r>
            <a:br>
              <a:rPr lang="en-IN" dirty="0" smtClean="0"/>
            </a:br>
            <a:r>
              <a:rPr lang="en-IN" dirty="0" smtClean="0"/>
              <a:t>          Constructs an empty vector with the specified initial capacity and capacity increment.  </a:t>
            </a:r>
            <a:endParaRPr lang="en-US" dirty="0" smtClean="0"/>
          </a:p>
          <a:p>
            <a:endParaRPr lang="en-US" dirty="0" smtClean="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Rectangle 3"/>
          <p:cNvSpPr>
            <a:spLocks noGrp="1" noChangeArrowheads="1"/>
          </p:cNvSpPr>
          <p:nvPr>
            <p:ph type="body" idx="1"/>
          </p:nvPr>
        </p:nvSpPr>
        <p:spPr/>
        <p:txBody>
          <a:bodyPr/>
          <a:lstStyle/>
          <a:p>
            <a:r>
              <a:rPr lang="en-US" dirty="0" err="1" smtClean="0"/>
              <a:t>Hashtable</a:t>
            </a:r>
            <a:r>
              <a:rPr lang="en-US" dirty="0" smtClean="0"/>
              <a:t> Class:</a:t>
            </a:r>
          </a:p>
          <a:p>
            <a:r>
              <a:rPr lang="en-US" dirty="0" smtClean="0"/>
              <a:t>The </a:t>
            </a:r>
            <a:r>
              <a:rPr lang="en-US" dirty="0" err="1" smtClean="0"/>
              <a:t>Hashtable</a:t>
            </a:r>
            <a:r>
              <a:rPr lang="en-US" dirty="0" smtClean="0"/>
              <a:t> was a part of the original </a:t>
            </a:r>
            <a:r>
              <a:rPr lang="en-US" dirty="0" err="1" smtClean="0"/>
              <a:t>java.util</a:t>
            </a:r>
            <a:r>
              <a:rPr lang="en-US" dirty="0" smtClean="0"/>
              <a:t> package. </a:t>
            </a:r>
          </a:p>
          <a:p>
            <a:r>
              <a:rPr lang="en-US" dirty="0" err="1" smtClean="0"/>
              <a:t>Hashtable</a:t>
            </a:r>
            <a:r>
              <a:rPr lang="en-US" dirty="0" smtClean="0"/>
              <a:t> is synchronized, and stores a key/value pair using the hashing technique. </a:t>
            </a:r>
          </a:p>
          <a:p>
            <a:r>
              <a:rPr lang="en-US" dirty="0" smtClean="0"/>
              <a:t>While using a </a:t>
            </a:r>
            <a:r>
              <a:rPr lang="en-US" dirty="0" err="1" smtClean="0"/>
              <a:t>Hashtable</a:t>
            </a:r>
            <a:r>
              <a:rPr lang="en-US" dirty="0" smtClean="0"/>
              <a:t>, you specify an object that is used as a key, and the value that you want linked to that key. The key is then hashed. Subsequently, the resulting hash code is used as the index at which the value is stored within the table. The </a:t>
            </a:r>
            <a:r>
              <a:rPr lang="en-US" dirty="0" err="1" smtClean="0"/>
              <a:t>Hashtable</a:t>
            </a:r>
            <a:r>
              <a:rPr lang="en-US" dirty="0" smtClean="0"/>
              <a:t> class only stores objects that override the </a:t>
            </a:r>
            <a:r>
              <a:rPr lang="en-US" dirty="0" err="1" smtClean="0"/>
              <a:t>hashCode</a:t>
            </a:r>
            <a:r>
              <a:rPr lang="en-US" dirty="0" smtClean="0"/>
              <a:t>() and equals() methods that are defined by Object. </a:t>
            </a:r>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4" name="AutoShape 4"/>
          <p:cNvSpPr>
            <a:spLocks noChangeArrowheads="1"/>
          </p:cNvSpPr>
          <p:nvPr/>
        </p:nvSpPr>
        <p:spPr bwMode="auto">
          <a:xfrm>
            <a:off x="1965209" y="4459402"/>
            <a:ext cx="4859925" cy="4234956"/>
          </a:xfrm>
          <a:prstGeom prst="roundRect">
            <a:avLst>
              <a:gd name="adj" fmla="val 16667"/>
            </a:avLst>
          </a:prstGeom>
          <a:noFill/>
          <a:ln w="19050">
            <a:solidFill>
              <a:schemeClr val="tx1"/>
            </a:solidFill>
            <a:round/>
            <a:headEnd/>
            <a:tailEnd/>
          </a:ln>
          <a:effectLst/>
        </p:spPr>
        <p:txBody>
          <a:bodyPr lIns="96650" tIns="48325" rIns="96650" bIns="48325" anchor="ctr"/>
          <a:lstStyle/>
          <a:p>
            <a:pPr defTabSz="965941">
              <a:lnSpc>
                <a:spcPct val="90000"/>
              </a:lnSpc>
            </a:pPr>
            <a:r>
              <a:rPr lang="en-US" sz="1000" dirty="0">
                <a:latin typeface="Arial" pitchFamily="34" charset="0"/>
                <a:cs typeface="Arial" pitchFamily="34" charset="0"/>
              </a:rPr>
              <a:t>import </a:t>
            </a:r>
            <a:r>
              <a:rPr lang="en-US" sz="1000" dirty="0" err="1">
                <a:latin typeface="Arial" pitchFamily="34" charset="0"/>
                <a:cs typeface="Arial" pitchFamily="34" charset="0"/>
              </a:rPr>
              <a:t>java.util</a:t>
            </a:r>
            <a:r>
              <a:rPr lang="en-US" sz="1000" dirty="0">
                <a:latin typeface="Arial" pitchFamily="34" charset="0"/>
                <a:cs typeface="Arial" pitchFamily="34" charset="0"/>
              </a:rPr>
              <a:t>.*;</a:t>
            </a:r>
          </a:p>
          <a:p>
            <a:pPr defTabSz="965941">
              <a:lnSpc>
                <a:spcPct val="90000"/>
              </a:lnSpc>
            </a:pPr>
            <a:r>
              <a:rPr lang="en-US" sz="1000" dirty="0">
                <a:latin typeface="Arial" pitchFamily="34" charset="0"/>
                <a:cs typeface="Arial" pitchFamily="34" charset="0"/>
              </a:rPr>
              <a:t>class </a:t>
            </a:r>
            <a:r>
              <a:rPr lang="en-US" sz="1000" dirty="0" err="1">
                <a:latin typeface="Arial" pitchFamily="34" charset="0"/>
                <a:cs typeface="Arial" pitchFamily="34" charset="0"/>
              </a:rPr>
              <a:t>HashTableDemo</a:t>
            </a:r>
            <a:r>
              <a:rPr lang="en-US" sz="1000" dirty="0">
                <a:latin typeface="Arial" pitchFamily="34" charset="0"/>
                <a:cs typeface="Arial" pitchFamily="34" charset="0"/>
              </a:rPr>
              <a:t> {</a:t>
            </a:r>
          </a:p>
          <a:p>
            <a:pPr defTabSz="965941">
              <a:lnSpc>
                <a:spcPct val="90000"/>
              </a:lnSpc>
            </a:pPr>
            <a:r>
              <a:rPr lang="en-US" sz="1000" dirty="0">
                <a:latin typeface="Arial" pitchFamily="34" charset="0"/>
                <a:cs typeface="Arial" pitchFamily="34" charset="0"/>
              </a:rPr>
              <a:t>   public static void main(String </a:t>
            </a:r>
            <a:r>
              <a:rPr lang="en-US" sz="1000" dirty="0" err="1">
                <a:latin typeface="Arial" pitchFamily="34" charset="0"/>
                <a:cs typeface="Arial" pitchFamily="34" charset="0"/>
              </a:rPr>
              <a:t>args</a:t>
            </a:r>
            <a:r>
              <a:rPr lang="en-US" sz="1000" dirty="0">
                <a:latin typeface="Arial" pitchFamily="34" charset="0"/>
                <a:cs typeface="Arial" pitchFamily="34" charset="0"/>
              </a:rPr>
              <a:t>[]) {</a:t>
            </a:r>
          </a:p>
          <a:p>
            <a:pPr defTabSz="965941">
              <a:lnSpc>
                <a:spcPct val="90000"/>
              </a:lnSpc>
            </a:pPr>
            <a:r>
              <a:rPr lang="en-US" sz="1000" dirty="0">
                <a:latin typeface="Arial" pitchFamily="34" charset="0"/>
                <a:cs typeface="Arial" pitchFamily="34" charset="0"/>
              </a:rPr>
              <a:t>        </a:t>
            </a:r>
            <a:r>
              <a:rPr lang="en-US" sz="1000" dirty="0" err="1">
                <a:latin typeface="Arial" pitchFamily="34" charset="0"/>
                <a:cs typeface="Arial" pitchFamily="34" charset="0"/>
              </a:rPr>
              <a:t>Hashtable</a:t>
            </a:r>
            <a:r>
              <a:rPr lang="en-US" sz="1000" dirty="0">
                <a:latin typeface="Arial" pitchFamily="34" charset="0"/>
                <a:cs typeface="Arial" pitchFamily="34" charset="0"/>
              </a:rPr>
              <a:t>&lt;</a:t>
            </a:r>
            <a:r>
              <a:rPr lang="en-US" sz="1000" dirty="0" err="1">
                <a:latin typeface="Arial" pitchFamily="34" charset="0"/>
                <a:cs typeface="Arial" pitchFamily="34" charset="0"/>
              </a:rPr>
              <a:t>String,Double</a:t>
            </a:r>
            <a:r>
              <a:rPr lang="en-US" sz="1000" dirty="0">
                <a:latin typeface="Arial" pitchFamily="34" charset="0"/>
                <a:cs typeface="Arial" pitchFamily="34" charset="0"/>
              </a:rPr>
              <a:t>&gt; balance = new </a:t>
            </a:r>
          </a:p>
          <a:p>
            <a:pPr defTabSz="965941">
              <a:lnSpc>
                <a:spcPct val="90000"/>
              </a:lnSpc>
            </a:pPr>
            <a:r>
              <a:rPr lang="en-US" sz="1000" dirty="0">
                <a:latin typeface="Arial" pitchFamily="34" charset="0"/>
                <a:cs typeface="Arial" pitchFamily="34" charset="0"/>
              </a:rPr>
              <a:t>                                                        </a:t>
            </a:r>
            <a:r>
              <a:rPr lang="en-US" sz="1000" dirty="0" err="1">
                <a:latin typeface="Arial" pitchFamily="34" charset="0"/>
                <a:cs typeface="Arial" pitchFamily="34" charset="0"/>
              </a:rPr>
              <a:t>Hashtable</a:t>
            </a:r>
            <a:r>
              <a:rPr lang="en-US" sz="1000" dirty="0">
                <a:latin typeface="Arial" pitchFamily="34" charset="0"/>
                <a:cs typeface="Arial" pitchFamily="34" charset="0"/>
              </a:rPr>
              <a:t>&lt;</a:t>
            </a:r>
            <a:r>
              <a:rPr lang="en-US" sz="1000" dirty="0" err="1">
                <a:latin typeface="Arial" pitchFamily="34" charset="0"/>
                <a:cs typeface="Arial" pitchFamily="34" charset="0"/>
              </a:rPr>
              <a:t>String,Double</a:t>
            </a:r>
            <a:r>
              <a:rPr lang="en-US" sz="1000" dirty="0">
                <a:latin typeface="Arial" pitchFamily="34" charset="0"/>
                <a:cs typeface="Arial" pitchFamily="34" charset="0"/>
              </a:rPr>
              <a:t>&gt;();</a:t>
            </a:r>
          </a:p>
          <a:p>
            <a:pPr defTabSz="965941">
              <a:lnSpc>
                <a:spcPct val="90000"/>
              </a:lnSpc>
            </a:pPr>
            <a:r>
              <a:rPr lang="en-US" sz="1000" dirty="0">
                <a:latin typeface="Arial" pitchFamily="34" charset="0"/>
                <a:cs typeface="Arial" pitchFamily="34" charset="0"/>
              </a:rPr>
              <a:t>        Enumeration names;</a:t>
            </a:r>
          </a:p>
          <a:p>
            <a:pPr defTabSz="965941">
              <a:lnSpc>
                <a:spcPct val="90000"/>
              </a:lnSpc>
            </a:pPr>
            <a:r>
              <a:rPr lang="en-US" sz="1000" dirty="0">
                <a:latin typeface="Arial" pitchFamily="34" charset="0"/>
                <a:cs typeface="Arial" pitchFamily="34" charset="0"/>
              </a:rPr>
              <a:t>        String </a:t>
            </a:r>
            <a:r>
              <a:rPr lang="en-US" sz="1000" dirty="0" err="1">
                <a:latin typeface="Arial" pitchFamily="34" charset="0"/>
                <a:cs typeface="Arial" pitchFamily="34" charset="0"/>
              </a:rPr>
              <a:t>str</a:t>
            </a:r>
            <a:r>
              <a:rPr lang="en-US" sz="1000" dirty="0">
                <a:latin typeface="Arial" pitchFamily="34" charset="0"/>
                <a:cs typeface="Arial" pitchFamily="34" charset="0"/>
              </a:rPr>
              <a:t>;</a:t>
            </a:r>
          </a:p>
          <a:p>
            <a:pPr defTabSz="965941">
              <a:lnSpc>
                <a:spcPct val="90000"/>
              </a:lnSpc>
            </a:pPr>
            <a:r>
              <a:rPr lang="en-US" sz="1000" dirty="0">
                <a:latin typeface="Arial" pitchFamily="34" charset="0"/>
                <a:cs typeface="Arial" pitchFamily="34" charset="0"/>
              </a:rPr>
              <a:t>        double bal;</a:t>
            </a:r>
          </a:p>
          <a:p>
            <a:pPr defTabSz="965941">
              <a:lnSpc>
                <a:spcPct val="90000"/>
              </a:lnSpc>
            </a:pPr>
            <a:r>
              <a:rPr lang="en-US" sz="1000" dirty="0">
                <a:latin typeface="Arial" pitchFamily="34" charset="0"/>
                <a:cs typeface="Arial" pitchFamily="34" charset="0"/>
              </a:rPr>
              <a:t>        </a:t>
            </a:r>
            <a:r>
              <a:rPr lang="en-US" sz="1000" dirty="0" err="1">
                <a:latin typeface="Arial" pitchFamily="34" charset="0"/>
                <a:cs typeface="Arial" pitchFamily="34" charset="0"/>
              </a:rPr>
              <a:t>balance.put</a:t>
            </a:r>
            <a:r>
              <a:rPr lang="en-US" sz="1000" dirty="0">
                <a:latin typeface="Arial" pitchFamily="34" charset="0"/>
                <a:cs typeface="Arial" pitchFamily="34" charset="0"/>
              </a:rPr>
              <a:t>("Arun", new Double(3434.34));</a:t>
            </a:r>
          </a:p>
          <a:p>
            <a:pPr defTabSz="965941">
              <a:lnSpc>
                <a:spcPct val="90000"/>
              </a:lnSpc>
            </a:pPr>
            <a:r>
              <a:rPr lang="en-US" sz="1000" dirty="0">
                <a:latin typeface="Arial" pitchFamily="34" charset="0"/>
                <a:cs typeface="Arial" pitchFamily="34" charset="0"/>
              </a:rPr>
              <a:t>        </a:t>
            </a:r>
            <a:r>
              <a:rPr lang="en-US" sz="1000" dirty="0" err="1">
                <a:latin typeface="Arial" pitchFamily="34" charset="0"/>
                <a:cs typeface="Arial" pitchFamily="34" charset="0"/>
              </a:rPr>
              <a:t>balance.put</a:t>
            </a:r>
            <a:r>
              <a:rPr lang="en-US" sz="1000" dirty="0">
                <a:latin typeface="Arial" pitchFamily="34" charset="0"/>
                <a:cs typeface="Arial" pitchFamily="34" charset="0"/>
              </a:rPr>
              <a:t>("</a:t>
            </a:r>
            <a:r>
              <a:rPr lang="en-US" sz="1000" dirty="0" err="1">
                <a:latin typeface="Arial" pitchFamily="34" charset="0"/>
                <a:cs typeface="Arial" pitchFamily="34" charset="0"/>
              </a:rPr>
              <a:t>Radha</a:t>
            </a:r>
            <a:r>
              <a:rPr lang="en-US" sz="1000" dirty="0">
                <a:latin typeface="Arial" pitchFamily="34" charset="0"/>
                <a:cs typeface="Arial" pitchFamily="34" charset="0"/>
              </a:rPr>
              <a:t>", new Double(123.22));</a:t>
            </a:r>
          </a:p>
          <a:p>
            <a:pPr defTabSz="965941">
              <a:lnSpc>
                <a:spcPct val="90000"/>
              </a:lnSpc>
            </a:pPr>
            <a:r>
              <a:rPr lang="en-US" sz="1000" dirty="0">
                <a:latin typeface="Arial" pitchFamily="34" charset="0"/>
                <a:cs typeface="Arial" pitchFamily="34" charset="0"/>
              </a:rPr>
              <a:t>        </a:t>
            </a:r>
            <a:r>
              <a:rPr lang="en-US" sz="1000" dirty="0" err="1">
                <a:latin typeface="Arial" pitchFamily="34" charset="0"/>
                <a:cs typeface="Arial" pitchFamily="34" charset="0"/>
              </a:rPr>
              <a:t>balance.put</a:t>
            </a:r>
            <a:r>
              <a:rPr lang="en-US" sz="1000" dirty="0">
                <a:latin typeface="Arial" pitchFamily="34" charset="0"/>
                <a:cs typeface="Arial" pitchFamily="34" charset="0"/>
              </a:rPr>
              <a:t>("Ram", new Double(99.22));</a:t>
            </a:r>
          </a:p>
          <a:p>
            <a:pPr defTabSz="965941">
              <a:lnSpc>
                <a:spcPct val="90000"/>
              </a:lnSpc>
            </a:pPr>
            <a:r>
              <a:rPr lang="en-US" sz="1000" dirty="0">
                <a:latin typeface="Arial" pitchFamily="34" charset="0"/>
                <a:cs typeface="Arial" pitchFamily="34" charset="0"/>
              </a:rPr>
              <a:t>        // Show all balances in hash table.</a:t>
            </a:r>
          </a:p>
          <a:p>
            <a:pPr defTabSz="965941">
              <a:lnSpc>
                <a:spcPct val="90000"/>
              </a:lnSpc>
            </a:pPr>
            <a:r>
              <a:rPr lang="en-US" sz="1000" dirty="0">
                <a:latin typeface="Arial" pitchFamily="34" charset="0"/>
                <a:cs typeface="Arial" pitchFamily="34" charset="0"/>
              </a:rPr>
              <a:t>       names = </a:t>
            </a:r>
            <a:r>
              <a:rPr lang="en-US" sz="1000" dirty="0" err="1">
                <a:latin typeface="Arial" pitchFamily="34" charset="0"/>
                <a:cs typeface="Arial" pitchFamily="34" charset="0"/>
              </a:rPr>
              <a:t>balance.keys</a:t>
            </a:r>
            <a:r>
              <a:rPr lang="en-US" sz="1000" dirty="0">
                <a:latin typeface="Arial" pitchFamily="34" charset="0"/>
                <a:cs typeface="Arial" pitchFamily="34" charset="0"/>
              </a:rPr>
              <a:t>();</a:t>
            </a:r>
          </a:p>
          <a:p>
            <a:pPr defTabSz="965941">
              <a:lnSpc>
                <a:spcPct val="90000"/>
              </a:lnSpc>
            </a:pPr>
            <a:r>
              <a:rPr lang="en-US" sz="1000" dirty="0">
                <a:latin typeface="Arial" pitchFamily="34" charset="0"/>
                <a:cs typeface="Arial" pitchFamily="34" charset="0"/>
              </a:rPr>
              <a:t>        while(</a:t>
            </a:r>
            <a:r>
              <a:rPr lang="en-US" sz="1000" dirty="0" err="1">
                <a:latin typeface="Arial" pitchFamily="34" charset="0"/>
                <a:cs typeface="Arial" pitchFamily="34" charset="0"/>
              </a:rPr>
              <a:t>names.hasMoreElements</a:t>
            </a:r>
            <a:r>
              <a:rPr lang="en-US" sz="1000" dirty="0">
                <a:latin typeface="Arial" pitchFamily="34" charset="0"/>
                <a:cs typeface="Arial" pitchFamily="34" charset="0"/>
              </a:rPr>
              <a:t>()) {</a:t>
            </a:r>
          </a:p>
          <a:p>
            <a:pPr defTabSz="965941">
              <a:lnSpc>
                <a:spcPct val="90000"/>
              </a:lnSpc>
            </a:pPr>
            <a:r>
              <a:rPr lang="en-US" sz="1000" dirty="0">
                <a:latin typeface="Arial" pitchFamily="34" charset="0"/>
                <a:cs typeface="Arial" pitchFamily="34" charset="0"/>
              </a:rPr>
              <a:t>             </a:t>
            </a:r>
            <a:r>
              <a:rPr lang="en-US" sz="1000" dirty="0" err="1">
                <a:latin typeface="Arial" pitchFamily="34" charset="0"/>
                <a:cs typeface="Arial" pitchFamily="34" charset="0"/>
              </a:rPr>
              <a:t>str</a:t>
            </a:r>
            <a:r>
              <a:rPr lang="en-US" sz="1000" dirty="0">
                <a:latin typeface="Arial" pitchFamily="34" charset="0"/>
                <a:cs typeface="Arial" pitchFamily="34" charset="0"/>
              </a:rPr>
              <a:t> = (String) </a:t>
            </a:r>
            <a:r>
              <a:rPr lang="en-US" sz="1000" dirty="0" err="1">
                <a:latin typeface="Arial" pitchFamily="34" charset="0"/>
                <a:cs typeface="Arial" pitchFamily="34" charset="0"/>
              </a:rPr>
              <a:t>names.nextElement</a:t>
            </a:r>
            <a:r>
              <a:rPr lang="en-US" sz="1000" dirty="0">
                <a:latin typeface="Arial" pitchFamily="34" charset="0"/>
                <a:cs typeface="Arial" pitchFamily="34" charset="0"/>
              </a:rPr>
              <a:t>();</a:t>
            </a:r>
          </a:p>
          <a:p>
            <a:pPr defTabSz="965941">
              <a:lnSpc>
                <a:spcPct val="90000"/>
              </a:lnSpc>
            </a:pPr>
            <a:r>
              <a:rPr lang="en-US" sz="1000" dirty="0">
                <a:latin typeface="Arial" pitchFamily="34" charset="0"/>
                <a:cs typeface="Arial" pitchFamily="34" charset="0"/>
              </a:rPr>
              <a:t>             </a:t>
            </a:r>
            <a:r>
              <a:rPr lang="en-US" sz="1000" dirty="0" err="1">
                <a:latin typeface="Arial" pitchFamily="34" charset="0"/>
                <a:cs typeface="Arial" pitchFamily="34" charset="0"/>
              </a:rPr>
              <a:t>System.out.println</a:t>
            </a:r>
            <a:r>
              <a:rPr lang="en-US" sz="1000" dirty="0">
                <a:latin typeface="Arial" pitchFamily="34" charset="0"/>
                <a:cs typeface="Arial" pitchFamily="34" charset="0"/>
              </a:rPr>
              <a:t>(</a:t>
            </a:r>
            <a:r>
              <a:rPr lang="en-US" sz="1000" dirty="0" err="1">
                <a:latin typeface="Arial" pitchFamily="34" charset="0"/>
                <a:cs typeface="Arial" pitchFamily="34" charset="0"/>
              </a:rPr>
              <a:t>str</a:t>
            </a:r>
            <a:r>
              <a:rPr lang="en-US" sz="1000" dirty="0">
                <a:latin typeface="Arial" pitchFamily="34" charset="0"/>
                <a:cs typeface="Arial" pitchFamily="34" charset="0"/>
              </a:rPr>
              <a:t> + ": " +</a:t>
            </a:r>
          </a:p>
          <a:p>
            <a:pPr defTabSz="965941">
              <a:lnSpc>
                <a:spcPct val="90000"/>
              </a:lnSpc>
            </a:pPr>
            <a:r>
              <a:rPr lang="en-US" sz="1000" dirty="0">
                <a:latin typeface="Arial" pitchFamily="34" charset="0"/>
                <a:cs typeface="Arial" pitchFamily="34" charset="0"/>
              </a:rPr>
              <a:t>             </a:t>
            </a:r>
            <a:r>
              <a:rPr lang="en-US" sz="1000" dirty="0" err="1">
                <a:latin typeface="Arial" pitchFamily="34" charset="0"/>
                <a:cs typeface="Arial" pitchFamily="34" charset="0"/>
              </a:rPr>
              <a:t>balance.get</a:t>
            </a:r>
            <a:r>
              <a:rPr lang="en-US" sz="1000" dirty="0">
                <a:latin typeface="Arial" pitchFamily="34" charset="0"/>
                <a:cs typeface="Arial" pitchFamily="34" charset="0"/>
              </a:rPr>
              <a:t>(</a:t>
            </a:r>
            <a:r>
              <a:rPr lang="en-US" sz="1000" dirty="0" err="1">
                <a:latin typeface="Arial" pitchFamily="34" charset="0"/>
                <a:cs typeface="Arial" pitchFamily="34" charset="0"/>
              </a:rPr>
              <a:t>str</a:t>
            </a:r>
            <a:r>
              <a:rPr lang="en-US" sz="1000" dirty="0">
                <a:latin typeface="Arial" pitchFamily="34" charset="0"/>
                <a:cs typeface="Arial" pitchFamily="34" charset="0"/>
              </a:rPr>
              <a:t>));       </a:t>
            </a:r>
          </a:p>
          <a:p>
            <a:pPr defTabSz="965941">
              <a:lnSpc>
                <a:spcPct val="90000"/>
              </a:lnSpc>
            </a:pPr>
            <a:r>
              <a:rPr lang="en-US" sz="1000" dirty="0">
                <a:latin typeface="Arial" pitchFamily="34" charset="0"/>
                <a:cs typeface="Arial" pitchFamily="34" charset="0"/>
              </a:rPr>
              <a:t>        }</a:t>
            </a:r>
          </a:p>
          <a:p>
            <a:pPr defTabSz="965941">
              <a:lnSpc>
                <a:spcPct val="90000"/>
              </a:lnSpc>
            </a:pPr>
            <a:r>
              <a:rPr lang="en-US" sz="1000" dirty="0">
                <a:latin typeface="Arial" pitchFamily="34" charset="0"/>
                <a:cs typeface="Arial" pitchFamily="34" charset="0"/>
              </a:rPr>
              <a:t>      // Deposit 1,000 into Zara's account</a:t>
            </a:r>
          </a:p>
          <a:p>
            <a:pPr defTabSz="965941">
              <a:lnSpc>
                <a:spcPct val="90000"/>
              </a:lnSpc>
            </a:pPr>
            <a:r>
              <a:rPr lang="en-US" sz="1000" dirty="0">
                <a:latin typeface="Arial" pitchFamily="34" charset="0"/>
                <a:cs typeface="Arial" pitchFamily="34" charset="0"/>
              </a:rPr>
              <a:t>          bal = ((Double)</a:t>
            </a:r>
            <a:r>
              <a:rPr lang="en-US" sz="1000" dirty="0" err="1">
                <a:latin typeface="Arial" pitchFamily="34" charset="0"/>
                <a:cs typeface="Arial" pitchFamily="34" charset="0"/>
              </a:rPr>
              <a:t>balance.get</a:t>
            </a:r>
            <a:r>
              <a:rPr lang="en-US" sz="1000" dirty="0">
                <a:latin typeface="Arial" pitchFamily="34" charset="0"/>
                <a:cs typeface="Arial" pitchFamily="34" charset="0"/>
              </a:rPr>
              <a:t>("Ram")).</a:t>
            </a:r>
            <a:r>
              <a:rPr lang="en-US" sz="1000" dirty="0" err="1">
                <a:latin typeface="Arial" pitchFamily="34" charset="0"/>
                <a:cs typeface="Arial" pitchFamily="34" charset="0"/>
              </a:rPr>
              <a:t>doubleValue</a:t>
            </a:r>
            <a:r>
              <a:rPr lang="en-US" sz="1000" dirty="0">
                <a:latin typeface="Arial" pitchFamily="34" charset="0"/>
                <a:cs typeface="Arial" pitchFamily="34" charset="0"/>
              </a:rPr>
              <a:t>();</a:t>
            </a:r>
          </a:p>
          <a:p>
            <a:pPr defTabSz="965941">
              <a:lnSpc>
                <a:spcPct val="90000"/>
              </a:lnSpc>
            </a:pPr>
            <a:r>
              <a:rPr lang="en-US" sz="1000" dirty="0">
                <a:latin typeface="Arial" pitchFamily="34" charset="0"/>
                <a:cs typeface="Arial" pitchFamily="34" charset="0"/>
              </a:rPr>
              <a:t>          </a:t>
            </a:r>
            <a:r>
              <a:rPr lang="en-US" sz="1000" dirty="0" err="1">
                <a:latin typeface="Arial" pitchFamily="34" charset="0"/>
                <a:cs typeface="Arial" pitchFamily="34" charset="0"/>
              </a:rPr>
              <a:t>balance.put</a:t>
            </a:r>
            <a:r>
              <a:rPr lang="en-US" sz="1000" dirty="0">
                <a:latin typeface="Arial" pitchFamily="34" charset="0"/>
                <a:cs typeface="Arial" pitchFamily="34" charset="0"/>
              </a:rPr>
              <a:t>("Ram", new Double(bal+1000));</a:t>
            </a:r>
          </a:p>
          <a:p>
            <a:pPr defTabSz="965941">
              <a:lnSpc>
                <a:spcPct val="90000"/>
              </a:lnSpc>
            </a:pPr>
            <a:r>
              <a:rPr lang="en-US" sz="1000" dirty="0">
                <a:latin typeface="Arial" pitchFamily="34" charset="0"/>
                <a:cs typeface="Arial" pitchFamily="34" charset="0"/>
              </a:rPr>
              <a:t>          </a:t>
            </a:r>
            <a:r>
              <a:rPr lang="en-US" sz="1000" dirty="0" err="1">
                <a:latin typeface="Arial" pitchFamily="34" charset="0"/>
                <a:cs typeface="Arial" pitchFamily="34" charset="0"/>
              </a:rPr>
              <a:t>System.out.println</a:t>
            </a:r>
            <a:r>
              <a:rPr lang="en-US" sz="1000" dirty="0">
                <a:latin typeface="Arial" pitchFamily="34" charset="0"/>
                <a:cs typeface="Arial" pitchFamily="34" charset="0"/>
              </a:rPr>
              <a:t>("Ram's new balance: " +</a:t>
            </a:r>
          </a:p>
          <a:p>
            <a:pPr defTabSz="965941">
              <a:lnSpc>
                <a:spcPct val="90000"/>
              </a:lnSpc>
            </a:pPr>
            <a:r>
              <a:rPr lang="en-US" sz="1000" dirty="0">
                <a:latin typeface="Arial" pitchFamily="34" charset="0"/>
                <a:cs typeface="Arial" pitchFamily="34" charset="0"/>
              </a:rPr>
              <a:t>          </a:t>
            </a:r>
            <a:r>
              <a:rPr lang="en-US" sz="1000" dirty="0" err="1">
                <a:latin typeface="Arial" pitchFamily="34" charset="0"/>
                <a:cs typeface="Arial" pitchFamily="34" charset="0"/>
              </a:rPr>
              <a:t>balance.get</a:t>
            </a:r>
            <a:r>
              <a:rPr lang="en-US" sz="1000" dirty="0">
                <a:latin typeface="Arial" pitchFamily="34" charset="0"/>
                <a:cs typeface="Arial" pitchFamily="34" charset="0"/>
              </a:rPr>
              <a:t>("Ram"));</a:t>
            </a:r>
          </a:p>
          <a:p>
            <a:pPr defTabSz="965941">
              <a:lnSpc>
                <a:spcPct val="90000"/>
              </a:lnSpc>
            </a:pPr>
            <a:r>
              <a:rPr lang="en-US" sz="1000" dirty="0">
                <a:latin typeface="Arial" pitchFamily="34" charset="0"/>
                <a:cs typeface="Arial" pitchFamily="34" charset="0"/>
              </a:rPr>
              <a:t>   } </a:t>
            </a:r>
          </a:p>
          <a:p>
            <a:pPr defTabSz="965941">
              <a:lnSpc>
                <a:spcPct val="90000"/>
              </a:lnSpc>
            </a:pPr>
            <a:r>
              <a:rPr lang="en-US" sz="1000" dirty="0">
                <a:latin typeface="Arial" pitchFamily="34" charset="0"/>
                <a:cs typeface="Arial" pitchFamily="34" charset="0"/>
              </a:rPr>
              <a:t>}</a:t>
            </a:r>
          </a:p>
        </p:txBody>
      </p:sp>
      <p:sp>
        <p:nvSpPr>
          <p:cNvPr id="3" name="Slide Image Placeholder 2"/>
          <p:cNvSpPr>
            <a:spLocks noGrp="1" noRot="1" noChangeAspect="1"/>
          </p:cNvSpPr>
          <p:nvPr>
            <p:ph type="sldImg"/>
          </p:nvPr>
        </p:nvSpPr>
        <p:spPr>
          <a:xfrm>
            <a:off x="1951038" y="720725"/>
            <a:ext cx="4800600" cy="3600450"/>
          </a:xfrm>
        </p:spPr>
      </p:sp>
      <p:sp>
        <p:nvSpPr>
          <p:cNvPr id="4" name="Notes Placeholder 3"/>
          <p:cNvSpPr>
            <a:spLocks noGrp="1"/>
          </p:cNvSpPr>
          <p:nvPr>
            <p:ph type="body" idx="1"/>
          </p:nvPr>
        </p:nvSpPr>
        <p:spPr/>
        <p:txBody>
          <a:bodyPr/>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7" name="Rectangle 3"/>
          <p:cNvSpPr>
            <a:spLocks noGrp="1" noChangeArrowheads="1"/>
          </p:cNvSpPr>
          <p:nvPr>
            <p:ph type="body" idx="1"/>
          </p:nvPr>
        </p:nvSpPr>
        <p:spPr/>
        <p:txBody>
          <a:bodyPr/>
          <a:lstStyle/>
          <a:p>
            <a:r>
              <a:rPr lang="en-US" dirty="0" smtClean="0"/>
              <a:t>Collections Framework:</a:t>
            </a:r>
          </a:p>
          <a:p>
            <a:r>
              <a:rPr lang="en-US" dirty="0" smtClean="0"/>
              <a:t>A Collection (sometimes called a container) is an object that groups multiple elements into a single unit. Collection is used to store, retrieve objects, and to transmit them from one method to another. </a:t>
            </a:r>
          </a:p>
          <a:p>
            <a:r>
              <a:rPr lang="en-US" dirty="0" smtClean="0"/>
              <a:t>The Collections API (also called the Collections framework) standardizes the way in which groups of objects are handled by your programs. It presents a set of standard utility classes to manage such collections. This framework is provided in the </a:t>
            </a:r>
            <a:r>
              <a:rPr lang="en-US" dirty="0" err="1" smtClean="0"/>
              <a:t>java.util</a:t>
            </a:r>
            <a:r>
              <a:rPr lang="en-US" dirty="0" smtClean="0"/>
              <a:t> package and comprises three main parts:</a:t>
            </a:r>
          </a:p>
          <a:p>
            <a:pPr lvl="1"/>
            <a:r>
              <a:rPr lang="en-US" dirty="0" smtClean="0"/>
              <a:t>The core interfaces, which allow collections to be manipulated independent of their implementation. These interfaces define the common functionality exhibited by collections, and facilitate data exchange between collections.</a:t>
            </a:r>
          </a:p>
          <a:p>
            <a:pPr lvl="1"/>
            <a:r>
              <a:rPr lang="en-US" dirty="0" smtClean="0"/>
              <a:t>A small set of implementations, which are concrete implementations of the core interfaces, providing data structures that a program can use. </a:t>
            </a:r>
            <a:r>
              <a:rPr lang="en-US" dirty="0" err="1" smtClean="0"/>
              <a:t>Eg</a:t>
            </a:r>
            <a:r>
              <a:rPr lang="en-US" dirty="0" smtClean="0"/>
              <a:t> </a:t>
            </a:r>
            <a:r>
              <a:rPr lang="en-US" dirty="0" err="1" smtClean="0"/>
              <a:t>LinkedLists</a:t>
            </a:r>
            <a:r>
              <a:rPr lang="en-US" dirty="0" smtClean="0"/>
              <a:t>, Arrays </a:t>
            </a:r>
            <a:r>
              <a:rPr lang="en-US" dirty="0" err="1" smtClean="0"/>
              <a:t>etc</a:t>
            </a:r>
            <a:r>
              <a:rPr lang="en-US" dirty="0" smtClean="0"/>
              <a:t> </a:t>
            </a:r>
          </a:p>
          <a:p>
            <a:pPr lvl="1"/>
            <a:r>
              <a:rPr lang="en-US" dirty="0" smtClean="0"/>
              <a:t>An assortment of algorithms, which can be used to perform various operations on collections, such as sorting &amp; searching.</a:t>
            </a:r>
          </a:p>
          <a:p>
            <a:r>
              <a:rPr lang="en-US" dirty="0" smtClean="0"/>
              <a:t>The collection classes are the fundamental building blocks of the more complicated data structures used in the other Java packages in your own applications. There are several types of collections. They vary in storage mechanisms used, in the way they access data, and in the rules about what data may be stored. </a:t>
            </a:r>
          </a:p>
          <a:p>
            <a:r>
              <a:rPr lang="en-US" dirty="0" smtClean="0"/>
              <a:t>Note: The Java Collection technology is similar to the Standard Template Library (STL) defined by C++.</a:t>
            </a:r>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51038" y="720725"/>
            <a:ext cx="4800600" cy="360045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9" name="Rectangle 3"/>
          <p:cNvSpPr>
            <a:spLocks noGrp="1" noChangeArrowheads="1"/>
          </p:cNvSpPr>
          <p:nvPr>
            <p:ph type="body" idx="1"/>
          </p:nvPr>
        </p:nvSpPr>
        <p:spPr/>
        <p:txBody>
          <a:bodyPr/>
          <a:lstStyle/>
          <a:p>
            <a:r>
              <a:rPr lang="en-US" dirty="0" smtClean="0"/>
              <a:t>Common Best Practices on Collections:</a:t>
            </a:r>
          </a:p>
          <a:p>
            <a:r>
              <a:rPr lang="en-US" dirty="0" smtClean="0"/>
              <a:t>Use for-each liberally : When there is a choice, the for-each loop should be preferred over the for loop, since it increases legibility. </a:t>
            </a:r>
          </a:p>
          <a:p>
            <a:r>
              <a:rPr lang="en-US" dirty="0" err="1" smtClean="0"/>
              <a:t>Presize</a:t>
            </a:r>
            <a:r>
              <a:rPr lang="en-US" dirty="0" smtClean="0"/>
              <a:t> collection objects. </a:t>
            </a:r>
          </a:p>
          <a:p>
            <a:pPr lvl="1"/>
            <a:r>
              <a:rPr lang="en-US" dirty="0" smtClean="0"/>
              <a:t>This is necessary because whenever the collection size has reached the maximum, internally whole array is copied to a new array with new increased size. This takes considerable time.</a:t>
            </a:r>
          </a:p>
          <a:p>
            <a:pPr lvl="1"/>
            <a:r>
              <a:rPr lang="en-US" dirty="0" smtClean="0"/>
              <a:t>Try to </a:t>
            </a:r>
            <a:r>
              <a:rPr lang="en-US" dirty="0" err="1" smtClean="0"/>
              <a:t>presize</a:t>
            </a:r>
            <a:r>
              <a:rPr lang="en-US" dirty="0" smtClean="0"/>
              <a:t> any collection object to be as big as it will need to be. It is better for the object to be slightly bigger than necessary than to be smaller. This recommendation really applies to collections that implement size increases in such a way that objects are discarded. </a:t>
            </a:r>
          </a:p>
          <a:p>
            <a:pPr lvl="1"/>
            <a:r>
              <a:rPr lang="en-US" dirty="0" smtClean="0"/>
              <a:t>For example: Vector grows by creating a new larger internal array object, copying all the elements from and discarding the old array. Most collection implementations work similarly, so </a:t>
            </a:r>
            <a:r>
              <a:rPr lang="en-US" dirty="0" err="1" smtClean="0"/>
              <a:t>presizing</a:t>
            </a:r>
            <a:r>
              <a:rPr lang="en-US" dirty="0" smtClean="0"/>
              <a:t> a collection to its largest potential size reduces the number of objects discarded.</a:t>
            </a:r>
          </a:p>
          <a:p>
            <a:r>
              <a:rPr lang="en-US" dirty="0" smtClean="0"/>
              <a:t>Vector and </a:t>
            </a:r>
            <a:r>
              <a:rPr lang="en-US" dirty="0" err="1" smtClean="0"/>
              <a:t>HashTable</a:t>
            </a:r>
            <a:r>
              <a:rPr lang="en-US" dirty="0" smtClean="0"/>
              <a:t> is costly.</a:t>
            </a:r>
          </a:p>
          <a:p>
            <a:pPr lvl="1"/>
            <a:r>
              <a:rPr lang="en-US" dirty="0" smtClean="0"/>
              <a:t>Usage of vector is very costly especially in code which heavily uses Vector to store lots of elements. Avoid using that if the elements in it are of same type. This is because elements are stored as Object so while accessing them one has to cast them into relevant classes which is very costly. Use </a:t>
            </a:r>
            <a:r>
              <a:rPr lang="en-US" dirty="0" err="1" smtClean="0"/>
              <a:t>ArrayList</a:t>
            </a:r>
            <a:r>
              <a:rPr lang="en-US" dirty="0" smtClean="0"/>
              <a:t> instead.</a:t>
            </a:r>
          </a:p>
          <a:p>
            <a:pPr lvl="1"/>
            <a:r>
              <a:rPr lang="en-US" dirty="0" err="1" smtClean="0"/>
              <a:t>HashTable</a:t>
            </a:r>
            <a:r>
              <a:rPr lang="en-US" dirty="0" smtClean="0"/>
              <a:t> has the same reason as in the case of Vector. Moreover, the problem is compounded because of the use of Key and Value. Use </a:t>
            </a:r>
            <a:r>
              <a:rPr lang="en-US" dirty="0" err="1" smtClean="0"/>
              <a:t>HashMap</a:t>
            </a:r>
            <a:r>
              <a:rPr lang="en-US" dirty="0" smtClean="0"/>
              <a:t> class instead.</a:t>
            </a:r>
          </a:p>
          <a:p>
            <a:r>
              <a:rPr lang="en-US" dirty="0" smtClean="0"/>
              <a:t>Never use linked List while accessing the objects : Sequentially access the elements.</a:t>
            </a:r>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5" name="Rectangle 7"/>
          <p:cNvSpPr>
            <a:spLocks noGrp="1" noChangeArrowheads="1"/>
          </p:cNvSpPr>
          <p:nvPr>
            <p:ph type="body" idx="1"/>
          </p:nvPr>
        </p:nvSpPr>
        <p:spPr/>
        <p:txBody>
          <a:bodyPr/>
          <a:lstStyle/>
          <a:p>
            <a:r>
              <a:rPr lang="en-US" dirty="0" smtClean="0"/>
              <a:t>Common Best Practices on Collections:</a:t>
            </a:r>
          </a:p>
          <a:p>
            <a:pPr lvl="1"/>
            <a:r>
              <a:rPr lang="en-US" dirty="0" smtClean="0"/>
              <a:t>Choosing the right Collection:</a:t>
            </a:r>
          </a:p>
          <a:p>
            <a:pPr lvl="2"/>
            <a:r>
              <a:rPr lang="en-US" dirty="0" smtClean="0"/>
              <a:t>We can select the appropriate collection based on the different implementation of the collection interfaces. As we know, there are different collection classes available such as </a:t>
            </a:r>
            <a:r>
              <a:rPr lang="en-US" dirty="0" err="1" smtClean="0"/>
              <a:t>ArrayList</a:t>
            </a:r>
            <a:r>
              <a:rPr lang="en-US" dirty="0" smtClean="0"/>
              <a:t>, </a:t>
            </a:r>
            <a:r>
              <a:rPr lang="en-US" dirty="0" err="1" smtClean="0"/>
              <a:t>LinkedList</a:t>
            </a:r>
            <a:r>
              <a:rPr lang="en-US" dirty="0" smtClean="0"/>
              <a:t>, </a:t>
            </a:r>
            <a:r>
              <a:rPr lang="en-US" dirty="0" err="1" smtClean="0"/>
              <a:t>HashSet</a:t>
            </a:r>
            <a:r>
              <a:rPr lang="en-US" dirty="0" smtClean="0"/>
              <a:t>, </a:t>
            </a:r>
            <a:r>
              <a:rPr lang="en-US" dirty="0" err="1" smtClean="0"/>
              <a:t>TreeSet</a:t>
            </a:r>
            <a:r>
              <a:rPr lang="en-US" dirty="0" smtClean="0"/>
              <a:t>, </a:t>
            </a:r>
            <a:r>
              <a:rPr lang="en-US" dirty="0" err="1" smtClean="0"/>
              <a:t>HashMap</a:t>
            </a:r>
            <a:r>
              <a:rPr lang="en-US" dirty="0" smtClean="0"/>
              <a:t>, </a:t>
            </a:r>
            <a:r>
              <a:rPr lang="en-US" dirty="0" err="1" smtClean="0"/>
              <a:t>TreeMap</a:t>
            </a:r>
            <a:r>
              <a:rPr lang="en-US" dirty="0" smtClean="0"/>
              <a:t>, and so on.</a:t>
            </a:r>
          </a:p>
          <a:p>
            <a:pPr lvl="1"/>
            <a:r>
              <a:rPr lang="en-US" dirty="0" smtClean="0"/>
              <a:t>Principal features of non-primary implementations: </a:t>
            </a:r>
          </a:p>
          <a:p>
            <a:pPr lvl="2"/>
            <a:r>
              <a:rPr lang="en-US" dirty="0" err="1" smtClean="0"/>
              <a:t>HashMap</a:t>
            </a:r>
            <a:r>
              <a:rPr lang="en-US" dirty="0" smtClean="0"/>
              <a:t> has slightly better performance than </a:t>
            </a:r>
            <a:r>
              <a:rPr lang="en-US" dirty="0" err="1" smtClean="0"/>
              <a:t>LinkedHashMap</a:t>
            </a:r>
            <a:r>
              <a:rPr lang="en-US" dirty="0" smtClean="0"/>
              <a:t>. However, its iteration order is undefined.</a:t>
            </a:r>
          </a:p>
          <a:p>
            <a:pPr lvl="2"/>
            <a:r>
              <a:rPr lang="en-US" dirty="0" err="1" smtClean="0"/>
              <a:t>HashSet</a:t>
            </a:r>
            <a:r>
              <a:rPr lang="en-US" dirty="0" smtClean="0"/>
              <a:t> has slightly better performance than </a:t>
            </a:r>
            <a:r>
              <a:rPr lang="en-US" dirty="0" err="1" smtClean="0"/>
              <a:t>LinkedHashSet</a:t>
            </a:r>
            <a:r>
              <a:rPr lang="en-US" dirty="0" smtClean="0"/>
              <a:t>. However its iteration order is undefined.</a:t>
            </a:r>
          </a:p>
          <a:p>
            <a:pPr lvl="2"/>
            <a:r>
              <a:rPr lang="en-US" dirty="0" err="1" smtClean="0"/>
              <a:t>TreeSet</a:t>
            </a:r>
            <a:r>
              <a:rPr lang="en-US" dirty="0" smtClean="0"/>
              <a:t> is ordered and sorted, but slow. </a:t>
            </a:r>
          </a:p>
          <a:p>
            <a:pPr lvl="2"/>
            <a:r>
              <a:rPr lang="en-US" dirty="0" err="1" smtClean="0"/>
              <a:t>TreeMap</a:t>
            </a:r>
            <a:r>
              <a:rPr lang="en-US" dirty="0" smtClean="0"/>
              <a:t> is ordered and sorted, but slow. </a:t>
            </a:r>
          </a:p>
          <a:p>
            <a:pPr lvl="2"/>
            <a:r>
              <a:rPr lang="en-US" dirty="0" err="1" smtClean="0"/>
              <a:t>LinkedList</a:t>
            </a:r>
            <a:r>
              <a:rPr lang="en-US" dirty="0" smtClean="0"/>
              <a:t> has fast adding to the start of the list, and fast deletion from the interior via iteration. </a:t>
            </a:r>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9" name="Rectangle 3"/>
          <p:cNvSpPr>
            <a:spLocks noGrp="1" noChangeArrowheads="1"/>
          </p:cNvSpPr>
          <p:nvPr>
            <p:ph type="body" idx="1"/>
          </p:nvPr>
        </p:nvSpPr>
        <p:spPr>
          <a:xfrm>
            <a:off x="1958975" y="590404"/>
            <a:ext cx="4878145" cy="8002639"/>
          </a:xfrm>
          <a:prstGeom prst="rect">
            <a:avLst/>
          </a:prstGeom>
        </p:spPr>
        <p:txBody>
          <a:bodyPr>
            <a:normAutofit/>
          </a:bodyPr>
          <a:lstStyle/>
          <a:p>
            <a:pPr fontAlgn="t">
              <a:lnSpc>
                <a:spcPct val="90000"/>
              </a:lnSpc>
            </a:pPr>
            <a:r>
              <a:rPr lang="en-US" sz="1200" b="1" u="sng" dirty="0">
                <a:cs typeface="Times New Roman" pitchFamily="18" charset="0"/>
              </a:rPr>
              <a:t>Common Best Practices on Collections (contd.)</a:t>
            </a:r>
            <a:r>
              <a:rPr lang="en-US" sz="1200" b="1" dirty="0">
                <a:cs typeface="Times New Roman" pitchFamily="18" charset="0"/>
              </a:rPr>
              <a:t>:</a:t>
            </a:r>
          </a:p>
          <a:p>
            <a:pPr marL="358492" lvl="1" indent="-238996">
              <a:lnSpc>
                <a:spcPct val="90000"/>
              </a:lnSpc>
              <a:buFontTx/>
              <a:buChar char="•"/>
            </a:pPr>
            <a:r>
              <a:rPr lang="en-US" sz="1200" b="1" dirty="0"/>
              <a:t>Iteration order for above implementations: </a:t>
            </a:r>
          </a:p>
          <a:p>
            <a:pPr marL="716988" lvl="2" indent="-238996">
              <a:lnSpc>
                <a:spcPct val="90000"/>
              </a:lnSpc>
              <a:buFont typeface="Wingdings" pitchFamily="2" charset="2"/>
              <a:buChar char="Ø"/>
            </a:pPr>
            <a:r>
              <a:rPr lang="en-US" sz="1200" dirty="0" err="1"/>
              <a:t>HashSet</a:t>
            </a:r>
            <a:r>
              <a:rPr lang="en-US" sz="1200" dirty="0"/>
              <a:t> - </a:t>
            </a:r>
            <a:r>
              <a:rPr lang="en-US" sz="1200" i="1" dirty="0"/>
              <a:t>undefined</a:t>
            </a:r>
            <a:r>
              <a:rPr lang="en-US" sz="1200" dirty="0"/>
              <a:t> </a:t>
            </a:r>
          </a:p>
          <a:p>
            <a:pPr marL="716988" lvl="2" indent="-238996">
              <a:lnSpc>
                <a:spcPct val="90000"/>
              </a:lnSpc>
              <a:buFont typeface="Wingdings" pitchFamily="2" charset="2"/>
              <a:buChar char="Ø"/>
            </a:pPr>
            <a:r>
              <a:rPr lang="en-US" sz="1200" dirty="0" err="1"/>
              <a:t>HashMap</a:t>
            </a:r>
            <a:r>
              <a:rPr lang="en-US" sz="1200" dirty="0"/>
              <a:t> - </a:t>
            </a:r>
            <a:r>
              <a:rPr lang="en-US" sz="1200" i="1" dirty="0"/>
              <a:t>undefined</a:t>
            </a:r>
            <a:r>
              <a:rPr lang="en-US" sz="1200" dirty="0"/>
              <a:t> </a:t>
            </a:r>
          </a:p>
          <a:p>
            <a:pPr marL="716988" lvl="2" indent="-238996">
              <a:lnSpc>
                <a:spcPct val="90000"/>
              </a:lnSpc>
              <a:buFont typeface="Wingdings" pitchFamily="2" charset="2"/>
              <a:buChar char="Ø"/>
            </a:pPr>
            <a:r>
              <a:rPr lang="en-US" sz="1200" dirty="0" err="1"/>
              <a:t>LinkedHashSet</a:t>
            </a:r>
            <a:r>
              <a:rPr lang="en-US" sz="1200" dirty="0"/>
              <a:t> - insertion order </a:t>
            </a:r>
          </a:p>
          <a:p>
            <a:pPr marL="716988" lvl="2" indent="-238996">
              <a:lnSpc>
                <a:spcPct val="90000"/>
              </a:lnSpc>
              <a:buFont typeface="Wingdings" pitchFamily="2" charset="2"/>
              <a:buChar char="Ø"/>
            </a:pPr>
            <a:r>
              <a:rPr lang="en-US" sz="1200" dirty="0" err="1"/>
              <a:t>LinkedHashMap</a:t>
            </a:r>
            <a:r>
              <a:rPr lang="en-US" sz="1200" dirty="0"/>
              <a:t> - insertion order of keys (by default), or “access order” </a:t>
            </a:r>
          </a:p>
          <a:p>
            <a:pPr marL="716988" lvl="2" indent="-238996">
              <a:lnSpc>
                <a:spcPct val="90000"/>
              </a:lnSpc>
              <a:buFont typeface="Wingdings" pitchFamily="2" charset="2"/>
              <a:buChar char="Ø"/>
            </a:pPr>
            <a:r>
              <a:rPr lang="en-US" sz="1200" dirty="0" err="1"/>
              <a:t>ArrayList</a:t>
            </a:r>
            <a:r>
              <a:rPr lang="en-US" sz="1200" dirty="0"/>
              <a:t> - insertion order </a:t>
            </a:r>
          </a:p>
          <a:p>
            <a:pPr marL="716988" lvl="2" indent="-238996">
              <a:lnSpc>
                <a:spcPct val="90000"/>
              </a:lnSpc>
              <a:buFont typeface="Wingdings" pitchFamily="2" charset="2"/>
              <a:buChar char="Ø"/>
            </a:pPr>
            <a:r>
              <a:rPr lang="en-US" sz="1200" dirty="0" err="1"/>
              <a:t>LinkedList</a:t>
            </a:r>
            <a:r>
              <a:rPr lang="en-US" sz="1200" dirty="0"/>
              <a:t> - insertion order </a:t>
            </a:r>
          </a:p>
          <a:p>
            <a:pPr marL="716988" lvl="2" indent="-238996">
              <a:lnSpc>
                <a:spcPct val="90000"/>
              </a:lnSpc>
              <a:buFont typeface="Wingdings" pitchFamily="2" charset="2"/>
              <a:buChar char="Ø"/>
            </a:pPr>
            <a:r>
              <a:rPr lang="en-US" sz="1200" dirty="0" err="1"/>
              <a:t>TreeSet</a:t>
            </a:r>
            <a:r>
              <a:rPr lang="en-US" sz="1200" dirty="0"/>
              <a:t> - ascending order, according to Comparable / Comparator </a:t>
            </a:r>
          </a:p>
          <a:p>
            <a:pPr marL="716988" lvl="2" indent="-238996">
              <a:lnSpc>
                <a:spcPct val="90000"/>
              </a:lnSpc>
              <a:buFont typeface="Wingdings" pitchFamily="2" charset="2"/>
              <a:buChar char="Ø"/>
            </a:pPr>
            <a:r>
              <a:rPr lang="en-US" sz="1200" dirty="0" err="1"/>
              <a:t>TreeMap</a:t>
            </a:r>
            <a:r>
              <a:rPr lang="en-US" sz="1200" dirty="0"/>
              <a:t> - ascending order of keys, according to Comparable / Comparator </a:t>
            </a:r>
          </a:p>
          <a:p>
            <a:pPr marL="358492" lvl="1" indent="-238996">
              <a:lnSpc>
                <a:spcPct val="90000"/>
              </a:lnSpc>
              <a:buFontTx/>
              <a:buChar char="•"/>
            </a:pPr>
            <a:r>
              <a:rPr lang="en-US" sz="1200" dirty="0"/>
              <a:t>For </a:t>
            </a:r>
            <a:r>
              <a:rPr lang="en-US" sz="1200" dirty="0" err="1"/>
              <a:t>LinkedHashSet</a:t>
            </a:r>
            <a:r>
              <a:rPr lang="en-US" sz="1200" dirty="0"/>
              <a:t> and </a:t>
            </a:r>
            <a:r>
              <a:rPr lang="en-US" sz="1200" dirty="0" err="1"/>
              <a:t>LinkedHashMap</a:t>
            </a:r>
            <a:r>
              <a:rPr lang="en-US" sz="1200" dirty="0"/>
              <a:t>, the re-insertion of an item does not affect insertion order. </a:t>
            </a:r>
          </a:p>
          <a:p>
            <a:pPr marL="358492" lvl="1" indent="-238996">
              <a:lnSpc>
                <a:spcPct val="90000"/>
              </a:lnSpc>
              <a:buFontTx/>
              <a:buChar char="•"/>
            </a:pPr>
            <a:r>
              <a:rPr lang="en-US" sz="1200" dirty="0"/>
              <a:t>For </a:t>
            </a:r>
            <a:r>
              <a:rPr lang="en-US" sz="1200" dirty="0" err="1"/>
              <a:t>LinkedHashMap</a:t>
            </a:r>
            <a:r>
              <a:rPr lang="en-US" sz="1200" dirty="0"/>
              <a:t>, “access order” is from the least recent access to the most recent access. In this context, only calls to </a:t>
            </a:r>
            <a:r>
              <a:rPr lang="en-US" sz="1200" b="1" dirty="0"/>
              <a:t>get</a:t>
            </a:r>
            <a:r>
              <a:rPr lang="en-US" sz="1200" dirty="0"/>
              <a:t>, </a:t>
            </a:r>
            <a:r>
              <a:rPr lang="en-US" sz="1200" b="1" dirty="0"/>
              <a:t>put</a:t>
            </a:r>
            <a:r>
              <a:rPr lang="en-US" sz="1200" dirty="0"/>
              <a:t>, and </a:t>
            </a:r>
            <a:r>
              <a:rPr lang="en-US" sz="1200" b="1" dirty="0" err="1"/>
              <a:t>putAll</a:t>
            </a:r>
            <a:r>
              <a:rPr lang="en-US" sz="1200" dirty="0"/>
              <a:t> constitute an access, and only calls to these methods affect access order. </a:t>
            </a:r>
          </a:p>
          <a:p>
            <a:pPr marL="358492" lvl="1" indent="-238996">
              <a:lnSpc>
                <a:spcPct val="90000"/>
              </a:lnSpc>
              <a:buFontTx/>
              <a:buChar char="•"/>
            </a:pPr>
            <a:r>
              <a:rPr lang="en-US" sz="1200" dirty="0"/>
              <a:t>While being used in a Map or Set, these items must not change state (hence, it is recommended that these items be immutable objects): </a:t>
            </a:r>
          </a:p>
          <a:p>
            <a:pPr marL="716988" lvl="2" indent="-238996">
              <a:lnSpc>
                <a:spcPct val="90000"/>
              </a:lnSpc>
              <a:buFont typeface="Wingdings" pitchFamily="2" charset="2"/>
              <a:buChar char="Ø"/>
            </a:pPr>
            <a:r>
              <a:rPr lang="en-US" sz="1200" dirty="0"/>
              <a:t>keys of a Map </a:t>
            </a:r>
          </a:p>
          <a:p>
            <a:pPr marL="716988" lvl="2" indent="-238996">
              <a:lnSpc>
                <a:spcPct val="90000"/>
              </a:lnSpc>
              <a:buFont typeface="Wingdings" pitchFamily="2" charset="2"/>
              <a:buChar char="Ø"/>
            </a:pPr>
            <a:r>
              <a:rPr lang="en-US" sz="1200" dirty="0"/>
              <a:t>items in a Set </a:t>
            </a:r>
          </a:p>
          <a:p>
            <a:pPr marL="358492" lvl="1" indent="-238996">
              <a:lnSpc>
                <a:spcPct val="90000"/>
              </a:lnSpc>
              <a:buFontTx/>
              <a:buChar char="•"/>
            </a:pPr>
            <a:r>
              <a:rPr lang="en-US" sz="1200" b="1" dirty="0"/>
              <a:t>Adding objects at the beginning of the collections is considerably slower than adding at the end</a:t>
            </a:r>
            <a:endParaRPr lang="en-US" sz="1200" dirty="0"/>
          </a:p>
          <a:p>
            <a:pPr marL="716988" lvl="2" indent="-238996" fontAlgn="t">
              <a:lnSpc>
                <a:spcPct val="90000"/>
              </a:lnSpc>
              <a:buFont typeface="Wingdings" pitchFamily="2" charset="2"/>
              <a:buChar char="Ø"/>
            </a:pPr>
            <a:r>
              <a:rPr lang="en-US" sz="1200" b="1" dirty="0"/>
              <a:t>For example: </a:t>
            </a:r>
            <a:r>
              <a:rPr lang="en-US" sz="1200" dirty="0"/>
              <a:t>Adding 50000 objects (strings) in </a:t>
            </a:r>
            <a:r>
              <a:rPr lang="en-US" sz="1200" dirty="0" err="1"/>
              <a:t>ArrayList</a:t>
            </a:r>
            <a:r>
              <a:rPr lang="en-US" sz="1200" dirty="0"/>
              <a:t> at the end takes around 195 </a:t>
            </a:r>
            <a:r>
              <a:rPr lang="en-US" sz="1200" dirty="0" err="1"/>
              <a:t>millis</a:t>
            </a:r>
            <a:r>
              <a:rPr lang="en-US" sz="1200" dirty="0"/>
              <a:t> and adding at the beginning of </a:t>
            </a:r>
            <a:r>
              <a:rPr lang="en-US" sz="1200" dirty="0" err="1"/>
              <a:t>ArrayList</a:t>
            </a:r>
            <a:r>
              <a:rPr lang="en-US" sz="1200" dirty="0"/>
              <a:t> takes over 5000 </a:t>
            </a:r>
            <a:r>
              <a:rPr lang="en-US" sz="1200" dirty="0" err="1"/>
              <a:t>millis</a:t>
            </a:r>
            <a:r>
              <a:rPr lang="en-US" sz="1200" dirty="0"/>
              <a:t>. </a:t>
            </a:r>
          </a:p>
          <a:p>
            <a:pPr marL="716988" lvl="2" indent="-238996" fontAlgn="t">
              <a:lnSpc>
                <a:spcPct val="90000"/>
              </a:lnSpc>
              <a:buFont typeface="Wingdings" pitchFamily="2" charset="2"/>
              <a:buChar char="Ø"/>
            </a:pPr>
            <a:r>
              <a:rPr lang="en-US" sz="1200" dirty="0"/>
              <a:t>JDK1.3 gives the best and very optimized performance when it comes to collections. Similarly removing objects from end takes less time than removing from start.</a:t>
            </a:r>
          </a:p>
          <a:p>
            <a:pPr marL="358492" lvl="1" indent="-238996" fontAlgn="t">
              <a:lnSpc>
                <a:spcPct val="90000"/>
              </a:lnSpc>
              <a:buFontTx/>
              <a:buChar char="•"/>
            </a:pPr>
            <a:r>
              <a:rPr lang="en-US" sz="1200" b="1" dirty="0"/>
              <a:t>Encapsulate collections:</a:t>
            </a:r>
          </a:p>
          <a:p>
            <a:pPr marL="716988" lvl="2" indent="-238996">
              <a:lnSpc>
                <a:spcPct val="90000"/>
              </a:lnSpc>
              <a:buFont typeface="Wingdings" pitchFamily="2" charset="2"/>
              <a:buChar char="Ø"/>
            </a:pPr>
            <a:r>
              <a:rPr lang="en-US" sz="1200" dirty="0"/>
              <a:t>In general, Collections are not immutable objects. As such, one must often exercise care that collection fields are not unintentionally exposed to the caller. </a:t>
            </a:r>
          </a:p>
          <a:p>
            <a:pPr marL="716988" lvl="2" indent="-238996">
              <a:lnSpc>
                <a:spcPct val="90000"/>
              </a:lnSpc>
              <a:buFont typeface="Wingdings" pitchFamily="2" charset="2"/>
              <a:buChar char="Ø"/>
            </a:pPr>
            <a:r>
              <a:rPr lang="en-US" sz="1200" dirty="0"/>
              <a:t>One technique is to define a set of related methods which prevent the caller from directly using the underlying collection, such as : </a:t>
            </a:r>
          </a:p>
          <a:p>
            <a:pPr marL="716988" lvl="2" indent="-238996">
              <a:lnSpc>
                <a:spcPct val="90000"/>
              </a:lnSpc>
              <a:buFont typeface="Wingdings" pitchFamily="2" charset="2"/>
              <a:buChar char="Ø"/>
            </a:pPr>
            <a:r>
              <a:rPr lang="en-US" sz="1200" dirty="0" err="1"/>
              <a:t>addThing</a:t>
            </a:r>
            <a:r>
              <a:rPr lang="en-US" sz="1200" dirty="0"/>
              <a:t>(Thing) </a:t>
            </a:r>
          </a:p>
          <a:p>
            <a:pPr marL="716988" lvl="2" indent="-238996">
              <a:lnSpc>
                <a:spcPct val="90000"/>
              </a:lnSpc>
              <a:buFont typeface="Wingdings" pitchFamily="2" charset="2"/>
              <a:buChar char="Ø"/>
            </a:pPr>
            <a:r>
              <a:rPr lang="en-US" sz="1200" dirty="0" err="1"/>
              <a:t>removeThing</a:t>
            </a:r>
            <a:r>
              <a:rPr lang="en-US" sz="1200" dirty="0"/>
              <a:t>(Thing) </a:t>
            </a:r>
          </a:p>
          <a:p>
            <a:pPr marL="716988" lvl="2" indent="-238996">
              <a:lnSpc>
                <a:spcPct val="90000"/>
              </a:lnSpc>
              <a:buFont typeface="Wingdings" pitchFamily="2" charset="2"/>
              <a:buChar char="Ø"/>
            </a:pPr>
            <a:r>
              <a:rPr lang="en-US" sz="1200" dirty="0" err="1"/>
              <a:t>getThings</a:t>
            </a:r>
            <a:r>
              <a:rPr lang="en-US" sz="1200" dirty="0"/>
              <a:t>() - return an unmodifiable Collection </a:t>
            </a:r>
          </a:p>
          <a:p>
            <a:pPr marL="358492" lvl="1" indent="-238996">
              <a:lnSpc>
                <a:spcPct val="90000"/>
              </a:lnSpc>
              <a:buFontTx/>
              <a:buChar char="•"/>
            </a:pPr>
            <a:r>
              <a:rPr lang="en-US" sz="1200" b="1" dirty="0"/>
              <a:t>Use thread safe collections when needed:</a:t>
            </a:r>
          </a:p>
          <a:p>
            <a:pPr marL="716988" lvl="2" indent="-238996">
              <a:lnSpc>
                <a:spcPct val="90000"/>
              </a:lnSpc>
              <a:buFont typeface="Wingdings" pitchFamily="2" charset="2"/>
              <a:buChar char="Ø"/>
            </a:pPr>
            <a:r>
              <a:rPr lang="en-US" sz="1200" dirty="0"/>
              <a:t>Collection classes which have the synchronized methods are always thread safe. Next slide gives the list of the synchronized and non-synchronized collections.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51038" y="720725"/>
            <a:ext cx="4800600" cy="360045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51038" y="720725"/>
            <a:ext cx="4800600" cy="360045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951038" y="720725"/>
            <a:ext cx="4800600" cy="3600450"/>
          </a:xfrm>
        </p:spPr>
      </p:sp>
      <p:sp>
        <p:nvSpPr>
          <p:cNvPr id="6" name="Notes Placeholder 5"/>
          <p:cNvSpPr>
            <a:spLocks noGrp="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1" name="Rectangle 3"/>
          <p:cNvSpPr>
            <a:spLocks noGrp="1" noChangeArrowheads="1"/>
          </p:cNvSpPr>
          <p:nvPr>
            <p:ph type="body" idx="1"/>
          </p:nvPr>
        </p:nvSpPr>
        <p:spPr/>
        <p:txBody>
          <a:bodyPr/>
          <a:lstStyle/>
          <a:p>
            <a:r>
              <a:rPr lang="en-US" dirty="0" smtClean="0"/>
              <a:t>Collections Framework:</a:t>
            </a:r>
          </a:p>
          <a:p>
            <a:endParaRPr lang="en-US" dirty="0" smtClean="0"/>
          </a:p>
          <a:p>
            <a:r>
              <a:rPr lang="en-US" dirty="0" smtClean="0"/>
              <a:t>Advantages of Collections:</a:t>
            </a:r>
          </a:p>
          <a:p>
            <a:endParaRPr lang="en-US" dirty="0" smtClean="0"/>
          </a:p>
          <a:p>
            <a:r>
              <a:rPr lang="en-US" dirty="0" smtClean="0"/>
              <a:t>Collections provide the following advantages:</a:t>
            </a:r>
          </a:p>
          <a:p>
            <a:pPr lvl="1"/>
            <a:r>
              <a:rPr lang="en-US" dirty="0" smtClean="0"/>
              <a:t>Reduces programming effort by providing useful data structures and algorithms so you do not have to write them yourself. </a:t>
            </a:r>
          </a:p>
          <a:p>
            <a:pPr lvl="1"/>
            <a:r>
              <a:rPr lang="en-US" dirty="0" smtClean="0"/>
              <a:t>Increases performance by providing high-performance implementations of useful data structures and algorithms. Since the various implementations of each interface are interchangeable, programs can be easily tuned by switching implementations. </a:t>
            </a:r>
          </a:p>
          <a:p>
            <a:pPr lvl="1"/>
            <a:r>
              <a:rPr lang="en-US" dirty="0" smtClean="0"/>
              <a:t>Provides interoperability between unrelated APIs by establishing a common language to pass collections back and forth. </a:t>
            </a:r>
          </a:p>
          <a:p>
            <a:pPr lvl="1"/>
            <a:r>
              <a:rPr lang="en-US" dirty="0" smtClean="0"/>
              <a:t>Reduces the effort required to learn APIs by eliminating the need to learn multiple ad hoc collection APIs. </a:t>
            </a:r>
          </a:p>
          <a:p>
            <a:pPr lvl="1"/>
            <a:r>
              <a:rPr lang="en-US" dirty="0" smtClean="0"/>
              <a:t>Reduces the effort required to design and implement APIs by eliminating the need to produce ad hoc collections APIs. </a:t>
            </a:r>
          </a:p>
          <a:p>
            <a:pPr lvl="1"/>
            <a:r>
              <a:rPr lang="en-US" dirty="0" smtClean="0"/>
              <a:t>Fosters software reuse by providing a standard interface for collections and algorithms to manipulate them. </a:t>
            </a:r>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5" name="Rectangle 3"/>
          <p:cNvSpPr>
            <a:spLocks noGrp="1" noChangeArrowheads="1"/>
          </p:cNvSpPr>
          <p:nvPr>
            <p:ph type="body" idx="1"/>
          </p:nvPr>
        </p:nvSpPr>
        <p:spPr/>
        <p:txBody>
          <a:bodyPr/>
          <a:lstStyle/>
          <a:p>
            <a:r>
              <a:rPr lang="en-US" dirty="0" smtClean="0"/>
              <a:t>Interfaces and Implementation:</a:t>
            </a:r>
          </a:p>
          <a:p>
            <a:r>
              <a:rPr lang="en-US" dirty="0" smtClean="0"/>
              <a:t>The core collection interfaces (shown in figure above) are the interfaces used to manipulate collections, and to pass them from one method to another. The basic purpose of these interfaces is to allow collections to be manipulated independently of the details of their representation. </a:t>
            </a:r>
          </a:p>
          <a:p>
            <a:r>
              <a:rPr lang="en-US" dirty="0" smtClean="0"/>
              <a:t>Not all collections in the Collections Framework actually implement the Collection interface. Specifically, none of the Map-related classes and interfaces extend from Collection. So while </a:t>
            </a:r>
            <a:r>
              <a:rPr lang="en-US" dirty="0" err="1" smtClean="0"/>
              <a:t>SortedMap</a:t>
            </a:r>
            <a:r>
              <a:rPr lang="en-US" dirty="0" smtClean="0"/>
              <a:t>, </a:t>
            </a:r>
            <a:r>
              <a:rPr lang="en-US" dirty="0" err="1" smtClean="0"/>
              <a:t>Hashtable</a:t>
            </a:r>
            <a:r>
              <a:rPr lang="en-US" dirty="0" smtClean="0"/>
              <a:t>, </a:t>
            </a:r>
            <a:r>
              <a:rPr lang="en-US" dirty="0" err="1" smtClean="0"/>
              <a:t>HashMap</a:t>
            </a:r>
            <a:r>
              <a:rPr lang="en-US" dirty="0" smtClean="0"/>
              <a:t>, </a:t>
            </a:r>
            <a:r>
              <a:rPr lang="en-US" dirty="0" err="1" smtClean="0"/>
              <a:t>TreeMap</a:t>
            </a:r>
            <a:r>
              <a:rPr lang="en-US" dirty="0" smtClean="0"/>
              <a:t>, and </a:t>
            </a:r>
            <a:r>
              <a:rPr lang="en-US" dirty="0" err="1" smtClean="0"/>
              <a:t>LinkedHashMap</a:t>
            </a:r>
            <a:r>
              <a:rPr lang="en-US" dirty="0" smtClean="0"/>
              <a:t> are all thought of as collections, none are actually extended from Collection.</a:t>
            </a:r>
          </a:p>
          <a:p>
            <a:r>
              <a:rPr lang="en-US" dirty="0" smtClean="0"/>
              <a:t>Note: Collections is a class, with static utility methods, while Collection is an interface with declarations of the methods common to most collections including add(), remove(), contains(), size(), and iterator().</a:t>
            </a:r>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9" name="Rectangle 3"/>
          <p:cNvSpPr>
            <a:spLocks noGrp="1" noChangeArrowheads="1"/>
          </p:cNvSpPr>
          <p:nvPr>
            <p:ph type="body" idx="1"/>
          </p:nvPr>
        </p:nvSpPr>
        <p:spPr/>
        <p:txBody>
          <a:bodyPr/>
          <a:lstStyle/>
          <a:p>
            <a:r>
              <a:rPr lang="en-US" dirty="0" smtClean="0"/>
              <a:t>Interfaces and Implementation:</a:t>
            </a:r>
          </a:p>
          <a:p>
            <a:r>
              <a:rPr lang="en-US" dirty="0" smtClean="0"/>
              <a:t>Collection Interfaces:</a:t>
            </a:r>
          </a:p>
          <a:p>
            <a:r>
              <a:rPr lang="en-US" dirty="0" smtClean="0"/>
              <a:t>Following are the four major interfaces:</a:t>
            </a:r>
          </a:p>
          <a:p>
            <a:pPr lvl="1"/>
            <a:r>
              <a:rPr lang="en-US" dirty="0" smtClean="0"/>
              <a:t>Set Interface: holds only unique values and rejects duplicates.</a:t>
            </a:r>
          </a:p>
          <a:p>
            <a:pPr lvl="1"/>
            <a:r>
              <a:rPr lang="en-US" dirty="0" smtClean="0"/>
              <a:t>List Interface: represents an ordered list of objects, meaning the elements of a List can be accessed in a specific order, and by an index too. List can hold duplicates. </a:t>
            </a:r>
          </a:p>
          <a:p>
            <a:pPr lvl="1"/>
            <a:r>
              <a:rPr lang="en-US" dirty="0" smtClean="0"/>
              <a:t>Queue Interface: represents an ordered list of objects just like a List. However, a queue is designed to have elements inserted at the end of the queue, and elements removed from the beginning of the queue. Just like a queue in a supermarket! </a:t>
            </a:r>
          </a:p>
          <a:p>
            <a:pPr lvl="1"/>
            <a:r>
              <a:rPr lang="en-US" dirty="0" smtClean="0"/>
              <a:t>Map Interface: represents a mapping between a key and a value. The Map interface is not a subtype of the Collection interface. A Map cannot contain duplicate keys; each key can map to at most one value. The Map implementations let you do things like search for a value based on the key, ask for a collection of just the values, or ask for a collection of just the keys. </a:t>
            </a:r>
          </a:p>
          <a:p>
            <a:pPr lvl="1"/>
            <a:r>
              <a:rPr lang="en-US" dirty="0" err="1" smtClean="0"/>
              <a:t>SortedSet</a:t>
            </a:r>
            <a:r>
              <a:rPr lang="en-US" dirty="0" smtClean="0"/>
              <a:t> Interface: is a Set that maintains its elements in ascending order. Several additional operations are provided to take advantage of the ordering. </a:t>
            </a:r>
          </a:p>
          <a:p>
            <a:pPr lvl="1"/>
            <a:r>
              <a:rPr lang="en-US" dirty="0" err="1" smtClean="0"/>
              <a:t>SortedMap</a:t>
            </a:r>
            <a:r>
              <a:rPr lang="en-US" dirty="0" smtClean="0"/>
              <a:t> Interface: is a Map that maintains its mappings in ascending key order. This is the Map analog of </a:t>
            </a:r>
            <a:r>
              <a:rPr lang="en-US" dirty="0" err="1" smtClean="0"/>
              <a:t>SortedSet</a:t>
            </a:r>
            <a:r>
              <a:rPr lang="en-US" dirty="0" smtClean="0"/>
              <a:t>. Sorted maps are used for naturally ordered collections of key/value pairs, such as dictionaries and telephone directories. </a:t>
            </a:r>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Rectangle 3"/>
          <p:cNvSpPr>
            <a:spLocks noGrp="1" noChangeArrowheads="1"/>
          </p:cNvSpPr>
          <p:nvPr>
            <p:ph type="body" idx="1"/>
          </p:nvPr>
        </p:nvSpPr>
        <p:spPr/>
        <p:txBody>
          <a:bodyPr/>
          <a:lstStyle/>
          <a:p>
            <a:r>
              <a:rPr lang="en-US" dirty="0" smtClean="0"/>
              <a:t>Collection Implementations:</a:t>
            </a:r>
          </a:p>
          <a:p>
            <a:r>
              <a:rPr lang="en-US" dirty="0" smtClean="0"/>
              <a:t>The Java Collections Framework provides several general-purpose implementations of the Set, List, and Map interfaces. The general purpose implementations are summarized in the table above.</a:t>
            </a:r>
          </a:p>
          <a:p>
            <a:pPr lvl="1"/>
            <a:r>
              <a:rPr lang="en-US" dirty="0" err="1" smtClean="0"/>
              <a:t>HashSet</a:t>
            </a:r>
            <a:r>
              <a:rPr lang="en-US" dirty="0" smtClean="0"/>
              <a:t>: is an unsorted, unordered Set. It uses the </a:t>
            </a:r>
            <a:r>
              <a:rPr lang="en-US" dirty="0" err="1" smtClean="0"/>
              <a:t>hashcode</a:t>
            </a:r>
            <a:r>
              <a:rPr lang="en-US" dirty="0" smtClean="0"/>
              <a:t> of the object being inserted, so the more efficient your </a:t>
            </a:r>
            <a:r>
              <a:rPr lang="en-US" dirty="0" err="1" smtClean="0"/>
              <a:t>hashCode</a:t>
            </a:r>
            <a:r>
              <a:rPr lang="en-US" dirty="0" smtClean="0"/>
              <a:t>() implementation is, the better access performance you will get. Use this class when you want a collection with no duplicates and you do not care about order when you iterate through it. Implements the Set interface.</a:t>
            </a:r>
          </a:p>
          <a:p>
            <a:pPr lvl="1"/>
            <a:r>
              <a:rPr lang="en-US" dirty="0" err="1" smtClean="0"/>
              <a:t>LinkedHashSet</a:t>
            </a:r>
            <a:r>
              <a:rPr lang="en-US" dirty="0" smtClean="0"/>
              <a:t>: differs from </a:t>
            </a:r>
            <a:r>
              <a:rPr lang="en-US" dirty="0" err="1" smtClean="0"/>
              <a:t>HashSet</a:t>
            </a:r>
            <a:r>
              <a:rPr lang="en-US" dirty="0" smtClean="0"/>
              <a:t> by guaranteeing that the order of the elements during iteration is the same as the order they were inserted into the </a:t>
            </a:r>
            <a:r>
              <a:rPr lang="en-US" dirty="0" err="1" smtClean="0"/>
              <a:t>LinkedHashSet</a:t>
            </a:r>
            <a:r>
              <a:rPr lang="en-US" dirty="0" smtClean="0"/>
              <a:t>. </a:t>
            </a:r>
          </a:p>
          <a:p>
            <a:pPr lvl="1"/>
            <a:r>
              <a:rPr lang="en-US" dirty="0" err="1" smtClean="0"/>
              <a:t>TreeSet</a:t>
            </a:r>
            <a:r>
              <a:rPr lang="en-US" dirty="0" smtClean="0"/>
              <a:t>: implements the </a:t>
            </a:r>
            <a:r>
              <a:rPr lang="en-US" dirty="0" err="1" smtClean="0"/>
              <a:t>SortedSet</a:t>
            </a:r>
            <a:r>
              <a:rPr lang="en-US" dirty="0" smtClean="0"/>
              <a:t> interface. Like </a:t>
            </a:r>
            <a:r>
              <a:rPr lang="en-US" dirty="0" err="1" smtClean="0"/>
              <a:t>LinkedHashSet</a:t>
            </a:r>
            <a:r>
              <a:rPr lang="en-US" dirty="0" smtClean="0"/>
              <a:t>, </a:t>
            </a:r>
            <a:r>
              <a:rPr lang="en-US" dirty="0" err="1" smtClean="0"/>
              <a:t>TreeSet</a:t>
            </a:r>
            <a:r>
              <a:rPr lang="en-US" dirty="0" smtClean="0"/>
              <a:t> also guarantees the order of the elements when iterated, but the order is the sorting order of the elements. This order is determined either by their natural order (if they implement Comparable), or by a specific Comparator implementation. </a:t>
            </a:r>
          </a:p>
          <a:p>
            <a:pPr lvl="1"/>
            <a:r>
              <a:rPr lang="en-US" dirty="0" err="1" smtClean="0"/>
              <a:t>ArrayList</a:t>
            </a:r>
            <a:r>
              <a:rPr lang="en-US" dirty="0" smtClean="0"/>
              <a:t>: Think of this as a </a:t>
            </a:r>
            <a:r>
              <a:rPr lang="en-US" dirty="0" err="1" smtClean="0"/>
              <a:t>growable</a:t>
            </a:r>
            <a:r>
              <a:rPr lang="en-US" dirty="0" smtClean="0"/>
              <a:t> array. It gives you fast iteration and fast random access. It is an ordered collection (by index). However, it is not sorted. </a:t>
            </a:r>
            <a:r>
              <a:rPr lang="en-US" dirty="0" err="1" smtClean="0"/>
              <a:t>ArrayList</a:t>
            </a:r>
            <a:r>
              <a:rPr lang="en-US" dirty="0" smtClean="0"/>
              <a:t> now implements the new </a:t>
            </a:r>
            <a:r>
              <a:rPr lang="en-US" dirty="0" err="1" smtClean="0"/>
              <a:t>RandomAccess</a:t>
            </a:r>
            <a:r>
              <a:rPr lang="en-US" dirty="0" smtClean="0"/>
              <a:t> interface — a marker interface (meaning it has no methods) that says, “this list supports fast (generally constant time) random access.” Choose this over a </a:t>
            </a:r>
            <a:r>
              <a:rPr lang="en-US" dirty="0" err="1" smtClean="0"/>
              <a:t>LinkedList</a:t>
            </a:r>
            <a:r>
              <a:rPr lang="en-US" dirty="0" smtClean="0"/>
              <a:t> when you need fast iteration but are not as likely to be doing a lot of insertion and deletion.</a:t>
            </a:r>
          </a:p>
          <a:p>
            <a:pPr lvl="1"/>
            <a:r>
              <a:rPr lang="en-US" dirty="0" err="1" smtClean="0"/>
              <a:t>LinkedList</a:t>
            </a:r>
            <a:r>
              <a:rPr lang="en-US" dirty="0" smtClean="0"/>
              <a:t>: A </a:t>
            </a:r>
            <a:r>
              <a:rPr lang="en-US" dirty="0" err="1" smtClean="0"/>
              <a:t>LinkedList</a:t>
            </a:r>
            <a:r>
              <a:rPr lang="en-US" dirty="0" smtClean="0"/>
              <a:t> is ordered by index position, like </a:t>
            </a:r>
            <a:r>
              <a:rPr lang="en-US" dirty="0" err="1" smtClean="0"/>
              <a:t>ArrayList</a:t>
            </a:r>
            <a:r>
              <a:rPr lang="en-US" dirty="0" smtClean="0"/>
              <a:t>, except that the elements are doubly-linked to one another. </a:t>
            </a:r>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4" name="Rectangle 8"/>
          <p:cNvSpPr>
            <a:spLocks noGrp="1" noChangeArrowheads="1"/>
          </p:cNvSpPr>
          <p:nvPr>
            <p:ph type="body" idx="1"/>
          </p:nvPr>
        </p:nvSpPr>
        <p:spPr/>
        <p:txBody>
          <a:bodyPr/>
          <a:lstStyle/>
          <a:p>
            <a:r>
              <a:rPr lang="en-US" dirty="0" smtClean="0"/>
              <a:t>Collection Implementations (contd.):</a:t>
            </a:r>
          </a:p>
          <a:p>
            <a:r>
              <a:rPr lang="en-US" dirty="0" smtClean="0"/>
              <a:t>This linkage gives you new methods (beyond what you get from the List interface) for adding and removing from the beginning or end. This makes it an easy choice for implementing a stack or queue. Keep in mind that a </a:t>
            </a:r>
            <a:r>
              <a:rPr lang="en-US" dirty="0" err="1" smtClean="0"/>
              <a:t>LinkedList</a:t>
            </a:r>
            <a:r>
              <a:rPr lang="en-US" dirty="0" smtClean="0"/>
              <a:t> may iterate more slowly than an </a:t>
            </a:r>
            <a:r>
              <a:rPr lang="en-US" dirty="0" err="1" smtClean="0"/>
              <a:t>ArrayList</a:t>
            </a:r>
            <a:r>
              <a:rPr lang="en-US" dirty="0" smtClean="0"/>
              <a:t>. However, it is a good choice when you need fast insertion and deletion. As of Java 5, the </a:t>
            </a:r>
            <a:r>
              <a:rPr lang="en-US" dirty="0" err="1" smtClean="0"/>
              <a:t>LinkedList</a:t>
            </a:r>
            <a:r>
              <a:rPr lang="en-US" dirty="0" smtClean="0"/>
              <a:t> class has been enhanced to implement the </a:t>
            </a:r>
            <a:r>
              <a:rPr lang="en-US" dirty="0" err="1" smtClean="0"/>
              <a:t>java.util.Queue</a:t>
            </a:r>
            <a:r>
              <a:rPr lang="en-US" dirty="0" smtClean="0"/>
              <a:t> interface. As such, it now supports the common queue methods: peek(), poll(), and offer().</a:t>
            </a:r>
          </a:p>
          <a:p>
            <a:r>
              <a:rPr lang="en-US" dirty="0" err="1" smtClean="0"/>
              <a:t>HashMap</a:t>
            </a:r>
            <a:r>
              <a:rPr lang="en-US" dirty="0" smtClean="0"/>
              <a:t>: The </a:t>
            </a:r>
            <a:r>
              <a:rPr lang="en-US" dirty="0" err="1" smtClean="0"/>
              <a:t>HashMap</a:t>
            </a:r>
            <a:r>
              <a:rPr lang="en-US" dirty="0" smtClean="0"/>
              <a:t> gives you an unsorted, unordered Map. When you need a Map and you do not care about the order (when you iterate through it), then </a:t>
            </a:r>
            <a:r>
              <a:rPr lang="en-US" dirty="0" err="1" smtClean="0"/>
              <a:t>HashMap</a:t>
            </a:r>
            <a:r>
              <a:rPr lang="en-US" dirty="0" smtClean="0"/>
              <a:t> is the way to go. The other maps add a little more overhead. Where the keys land in the Map is based on the key’s </a:t>
            </a:r>
            <a:r>
              <a:rPr lang="en-US" dirty="0" err="1" smtClean="0"/>
              <a:t>hashcode</a:t>
            </a:r>
            <a:r>
              <a:rPr lang="en-US" dirty="0" smtClean="0"/>
              <a:t>. So, like </a:t>
            </a:r>
            <a:r>
              <a:rPr lang="en-US" dirty="0" err="1" smtClean="0"/>
              <a:t>HashSet</a:t>
            </a:r>
            <a:r>
              <a:rPr lang="en-US" dirty="0" smtClean="0"/>
              <a:t>, the more efficient your </a:t>
            </a:r>
            <a:r>
              <a:rPr lang="en-US" dirty="0" err="1" smtClean="0"/>
              <a:t>hashCode</a:t>
            </a:r>
            <a:r>
              <a:rPr lang="en-US" dirty="0" smtClean="0"/>
              <a:t>() implementation, the better access performance you will get. </a:t>
            </a:r>
            <a:r>
              <a:rPr lang="en-US" dirty="0" err="1" smtClean="0"/>
              <a:t>HashMap</a:t>
            </a:r>
            <a:r>
              <a:rPr lang="en-US" dirty="0" smtClean="0"/>
              <a:t> allows one null key and multiple null values in a collection.</a:t>
            </a:r>
          </a:p>
          <a:p>
            <a:r>
              <a:rPr lang="en-US" dirty="0" err="1" smtClean="0"/>
              <a:t>TreeMap</a:t>
            </a:r>
            <a:r>
              <a:rPr lang="en-US" dirty="0" smtClean="0"/>
              <a:t>: </a:t>
            </a:r>
            <a:r>
              <a:rPr lang="en-US" dirty="0" err="1" smtClean="0"/>
              <a:t>TreeMap</a:t>
            </a:r>
            <a:r>
              <a:rPr lang="en-US" dirty="0" smtClean="0"/>
              <a:t> is a sorted Map. </a:t>
            </a:r>
          </a:p>
          <a:p>
            <a:r>
              <a:rPr lang="en-US" dirty="0" err="1" smtClean="0"/>
              <a:t>LinkedHashMap</a:t>
            </a:r>
            <a:r>
              <a:rPr lang="en-US" dirty="0" smtClean="0"/>
              <a:t>: Like its Set counterpart, </a:t>
            </a:r>
            <a:r>
              <a:rPr lang="en-US" dirty="0" err="1" smtClean="0"/>
              <a:t>LinkedHashSet</a:t>
            </a:r>
            <a:r>
              <a:rPr lang="en-US" dirty="0" smtClean="0"/>
              <a:t>, the </a:t>
            </a:r>
            <a:r>
              <a:rPr lang="en-US" dirty="0" err="1" smtClean="0"/>
              <a:t>LinkedHash</a:t>
            </a:r>
            <a:r>
              <a:rPr lang="en-US" dirty="0" smtClean="0"/>
              <a:t>-Map collection maintains insertion order (or, optionally, access order). Although it will be somewhat slower than </a:t>
            </a:r>
            <a:r>
              <a:rPr lang="en-US" dirty="0" err="1" smtClean="0"/>
              <a:t>HashMap</a:t>
            </a:r>
            <a:r>
              <a:rPr lang="en-US" dirty="0" smtClean="0"/>
              <a:t> for adding and removing elements, you can expect faster iteration with a </a:t>
            </a:r>
            <a:r>
              <a:rPr lang="en-US" dirty="0" err="1" smtClean="0"/>
              <a:t>LinkedHashMap</a:t>
            </a:r>
            <a:r>
              <a:rPr lang="en-US" dirty="0" smtClean="0"/>
              <a:t>.</a:t>
            </a:r>
          </a:p>
        </p:txBody>
      </p:sp>
      <p:sp>
        <p:nvSpPr>
          <p:cNvPr id="4" name="Slide Image Placeholder 3"/>
          <p:cNvSpPr>
            <a:spLocks noGrp="1" noRot="1" noChangeAspect="1"/>
          </p:cNvSpPr>
          <p:nvPr>
            <p:ph type="sldImg"/>
          </p:nvPr>
        </p:nvSpPr>
        <p:spPr>
          <a:xfrm>
            <a:off x="1951038" y="720725"/>
            <a:ext cx="4800600" cy="3600450"/>
          </a:xfr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5" name="Rectangle 3"/>
          <p:cNvSpPr>
            <a:spLocks noGrp="1" noChangeArrowheads="1"/>
          </p:cNvSpPr>
          <p:nvPr>
            <p:ph type="body" idx="1"/>
          </p:nvPr>
        </p:nvSpPr>
        <p:spPr/>
        <p:txBody>
          <a:bodyPr/>
          <a:lstStyle/>
          <a:p>
            <a:r>
              <a:rPr lang="en-US" dirty="0" smtClean="0"/>
              <a:t>Collection Interface Methods:</a:t>
            </a:r>
          </a:p>
          <a:p>
            <a:r>
              <a:rPr lang="en-US" dirty="0" smtClean="0"/>
              <a:t>The Collection Interface is the foundation on which the collection framework is built. It declares the core methods that all collections will have. Some of these methods are summarized in the table given in the above slide.</a:t>
            </a:r>
          </a:p>
          <a:p>
            <a:r>
              <a:rPr lang="en-US" dirty="0" smtClean="0"/>
              <a:t>The bulk operations perform some operation on an entire Collection in a single shot. They are done through the following methods, namely: </a:t>
            </a:r>
            <a:r>
              <a:rPr lang="en-US" dirty="0" err="1" smtClean="0"/>
              <a:t>containsAll</a:t>
            </a:r>
            <a:r>
              <a:rPr lang="en-US" dirty="0" smtClean="0"/>
              <a:t>(), </a:t>
            </a:r>
            <a:r>
              <a:rPr lang="en-US" dirty="0" err="1" smtClean="0"/>
              <a:t>addAll</a:t>
            </a:r>
            <a:r>
              <a:rPr lang="en-US" dirty="0" smtClean="0"/>
              <a:t>(), </a:t>
            </a:r>
            <a:r>
              <a:rPr lang="en-US" dirty="0" err="1" smtClean="0"/>
              <a:t>removeAll</a:t>
            </a:r>
            <a:r>
              <a:rPr lang="en-US" dirty="0" smtClean="0"/>
              <a:t>(), </a:t>
            </a:r>
            <a:r>
              <a:rPr lang="en-US" dirty="0" err="1" smtClean="0"/>
              <a:t>retainAll</a:t>
            </a:r>
            <a:r>
              <a:rPr lang="en-US" dirty="0" smtClean="0"/>
              <a:t>(), clear().</a:t>
            </a:r>
          </a:p>
          <a:p>
            <a:endParaRPr lang="en-US" dirty="0"/>
          </a:p>
        </p:txBody>
      </p:sp>
      <p:sp>
        <p:nvSpPr>
          <p:cNvPr id="3" name="Slide Image Placeholder 2"/>
          <p:cNvSpPr>
            <a:spLocks noGrp="1" noRot="1" noChangeAspect="1"/>
          </p:cNvSpPr>
          <p:nvPr>
            <p:ph type="sldImg"/>
          </p:nvPr>
        </p:nvSpPr>
        <p:spPr>
          <a:xfrm>
            <a:off x="1951038" y="720725"/>
            <a:ext cx="4800600" cy="3600450"/>
          </a:xfr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056"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769988717"/>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04"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8282946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128"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63991658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152"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3496589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45814202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7706540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176"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215048889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31353789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200"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8957526"/>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69772541"/>
      </p:ext>
    </p:extLst>
  </p:cSld>
  <p:clrMapOvr>
    <a:masterClrMapping/>
  </p:clrMapOvr>
  <p:hf sldNum="0" hdr="0" dt="0"/>
  <p:extLst mod="1">
    <p:ext uri="{DCECCB84-F9BA-43D5-87BE-67443E8EF086}">
      <p15:sldGuideLst xmlns="" xmlns:p15="http://schemas.microsoft.com/office/powerpoint/2012/main">
        <p15:guide id="3" pos="721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3"/>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080"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02224157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612050140"/>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53337585"/>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Tree>
    <p:extLst>
      <p:ext uri="{BB962C8B-B14F-4D97-AF65-F5344CB8AC3E}">
        <p14:creationId xmlns:p14="http://schemas.microsoft.com/office/powerpoint/2010/main" val="2627940246"/>
      </p:ext>
    </p:extLst>
  </p:cSld>
  <p:clrMapOvr>
    <a:masterClrMapping/>
  </p:clrMapOvr>
  <p:hf sldNum="0" hdr="0" dt="0"/>
  <p:extLst mod="1">
    <p:ext uri="{DCECCB84-F9BA-43D5-87BE-67443E8EF086}">
      <p15:sldGuideLst xmlns=""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769988717"/>
      </p:ext>
    </p:extLst>
  </p:cSld>
  <p:clrMapOvr>
    <a:masterClrMapping/>
  </p:clrMapOvr>
  <p:timing>
    <p:tnLst>
      <p:par>
        <p:cTn id="1" dur="indefinite" restart="never" nodeType="tmRoot"/>
      </p:par>
    </p:tnLst>
  </p:timing>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772640044"/>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20"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022241575"/>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23393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721072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72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772640044"/>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87310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70"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2" y="1844825"/>
            <a:ext cx="3945890"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7"/>
            <a:ext cx="17145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1"/>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1"/>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7"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2" y="434517"/>
            <a:ext cx="4103991"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8" y="916524"/>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1" y="2060577"/>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739835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04871"/>
            <a:ext cx="2714144"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5273460"/>
            <a:ext cx="2714144"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91"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50"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50" y="14128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9"/>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50"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50" y="4066247"/>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233930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12" y="12684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12" y="1927538"/>
            <a:ext cx="27813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12" y="25866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12" y="324578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12" y="39049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12" y="456403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12" y="52231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12" y="5882286"/>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2" y="1381125"/>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4" y="732976"/>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8" y="3913792"/>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8" y="5111406"/>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4" y="1413990"/>
            <a:ext cx="4723421"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8" y="2611604"/>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8"/>
            <a:ext cx="3293902"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71"/>
            <a:ext cx="3293902"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5"/>
            <a:ext cx="226314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50" y="4963915"/>
            <a:ext cx="2472485"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50" y="3601846"/>
            <a:ext cx="2472485"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4" y="5286886"/>
            <a:ext cx="2473271"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4"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3" y="3068960"/>
            <a:ext cx="5022093"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2"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4" y="4232003"/>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94"/>
            <a:ext cx="8518144"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6"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6"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8"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7" y="2708282"/>
            <a:ext cx="64863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4" y="2708282"/>
            <a:ext cx="64863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4" y="2708282"/>
            <a:ext cx="64863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9" y="2708282"/>
            <a:ext cx="64863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9"/>
            <a:ext cx="6299559"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4"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8"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4"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3" y="3332373"/>
            <a:ext cx="2167646"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9" y="3332373"/>
            <a:ext cx="2167646"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5" y="3332373"/>
            <a:ext cx="2167646"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600" y="295729"/>
            <a:ext cx="2195930"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61" y="4079992"/>
            <a:ext cx="2155664"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7" y="4079992"/>
            <a:ext cx="2155664"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9" y="4734102"/>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700" y="2944155"/>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3" y="118606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68"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10" y="1525460"/>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10" y="3284126"/>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10" y="5061949"/>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8" y="3367132"/>
            <a:ext cx="2753120"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5"/>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6"/>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6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82"/>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7"/>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905"/>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7210720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7"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4"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7"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4"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7" y="662163"/>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7" y="4374304"/>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8" y="4810706"/>
            <a:ext cx="3662753"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7" y="4703089"/>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4"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2" y="4869077"/>
            <a:ext cx="2508065"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2" y="2439343"/>
            <a:ext cx="3705134"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7"/>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9"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90"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8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903"/>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9" y="246586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1" y="4941895"/>
            <a:ext cx="2052638"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22"/>
            <a:ext cx="2052638"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22"/>
            <a:ext cx="2052638"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1" y="1700808"/>
            <a:ext cx="4374356"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5" y="-166652"/>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1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7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3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9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5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11" y="5585038"/>
            <a:ext cx="1269337"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5"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6"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2"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2"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10" y="3711981"/>
            <a:ext cx="929813"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8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31" y="2091773"/>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4"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9"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932257"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3734277" y="2404117"/>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4902138" y="2507083"/>
            <a:ext cx="166497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3"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81" y="3979258"/>
            <a:ext cx="249896" cy="333195"/>
          </a:xfrm>
          <a:prstGeom prst="rect">
            <a:avLst/>
          </a:prstGeom>
          <a:noFill/>
        </p:spPr>
      </p:pic>
      <p:sp>
        <p:nvSpPr>
          <p:cNvPr id="23" name="Rectangle 22"/>
          <p:cNvSpPr/>
          <p:nvPr userDrawn="1"/>
        </p:nvSpPr>
        <p:spPr>
          <a:xfrm>
            <a:off x="311279" y="5640920"/>
            <a:ext cx="3148965"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4902139" y="5840973"/>
            <a:ext cx="3914774" cy="369332"/>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4899185" y="4445646"/>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9" y="916524"/>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302"/>
            <a:ext cx="2613252"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4" y="5085184"/>
            <a:ext cx="3092531"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1988840"/>
            <a:ext cx="2699835"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3"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5" y="1988840"/>
            <a:ext cx="2781863"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724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5"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6" y="1917275"/>
            <a:ext cx="3106559"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8"/>
            <a:ext cx="3114096"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4"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7"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1"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5" y="0"/>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9"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6" y="1430234"/>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6" y="3253616"/>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6" y="5076998"/>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3" y="404814"/>
            <a:ext cx="2730029"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1"/>
            <a:ext cx="2695563"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8"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5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5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2"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7"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83" y="1423736"/>
            <a:ext cx="3528731"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22" y="5568661"/>
            <a:ext cx="1925807"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37"/>
            <a:ext cx="1925808"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5"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2" y="1268422"/>
            <a:ext cx="8208447"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9"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5"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51"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2"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8"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1" y="1989292"/>
            <a:ext cx="4157663"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873102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3" y="1412875"/>
            <a:ext cx="4157997"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3"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4"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6"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8"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21"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92"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40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8"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92"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6"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9"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401"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90"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3"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1"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5"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679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345525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3.xml"/><Relationship Id="rId7" Type="http://schemas.openxmlformats.org/officeDocument/2006/relationships/image" Target="../media/image4.sv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image" Target="../media/image4.svg"/><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image" Target="../media/image10.png"/><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theme" Target="../theme/theme4.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image" Target="../media/image10.png"/><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theme" Target="../theme/theme5.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19" Type="http://schemas.openxmlformats.org/officeDocument/2006/relationships/image" Target="../media/image4.svg"/><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032"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2426467711"/>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2" y="418452"/>
            <a:ext cx="8312649"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2" y="1412878"/>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4">
            <a:extLst>
              <a:ext uri="{96DAC541-7B7A-43D3-8B79-37D633B846F1}">
                <asvg:svgBlip xmlns="" xmlns:asvg="http://schemas.microsoft.com/office/drawing/2016/SVG/main" r:embed="rId25"/>
              </a:ext>
            </a:extLst>
          </a:blip>
          <a:srcRect l="81836" t="-4713" b="16530"/>
          <a:stretch/>
        </p:blipFill>
        <p:spPr>
          <a:xfrm>
            <a:off x="8660846"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3"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9818905"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0265208"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0711510"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3"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3" y="2468612"/>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5" y="2468612"/>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0265208" y="2468612"/>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0711510" y="2468612"/>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1157813" y="2468612"/>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0265208" y="3089935"/>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1157813" y="3089935"/>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1157813" y="4948922"/>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1157813" y="4330090"/>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1157813"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0711510" y="3089935"/>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0711510"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0711510" y="4330090"/>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9372603"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0265208"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0265208"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6"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4"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9818906"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0265209"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0711511"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4"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4" y="2468614"/>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6" y="2468614"/>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0265209" y="2468614"/>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0711511" y="2468614"/>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1157814" y="2468614"/>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0265209" y="3089937"/>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1157814" y="3089937"/>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1157814" y="4948924"/>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1157814" y="4330092"/>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1157814"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0711511" y="3089937"/>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0711511"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0711511" y="4330092"/>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9372604"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026520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0265209"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3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noAutofit/>
          </a:bodyPr>
          <a:lstStyle/>
          <a:p>
            <a:pPr algn="ctr"/>
            <a:r>
              <a:rPr lang="en-US" sz="4400" dirty="0">
                <a:latin typeface="Candara" pitchFamily="34" charset="0"/>
              </a:rPr>
              <a:t>Core Java </a:t>
            </a:r>
            <a:r>
              <a:rPr lang="en-US" sz="4400" dirty="0" smtClean="0">
                <a:latin typeface="Candara" pitchFamily="34" charset="0"/>
              </a:rPr>
              <a:t>8 </a:t>
            </a:r>
            <a:r>
              <a:rPr lang="en-US" sz="4400" dirty="0">
                <a:latin typeface="Candara" pitchFamily="34" charset="0"/>
              </a:rPr>
              <a:t>and Development Tools</a:t>
            </a:r>
          </a:p>
        </p:txBody>
      </p:sp>
      <p:sp>
        <p:nvSpPr>
          <p:cNvPr id="12" name="Subtitle 11"/>
          <p:cNvSpPr>
            <a:spLocks noGrp="1"/>
          </p:cNvSpPr>
          <p:nvPr>
            <p:ph type="subTitle" idx="1"/>
          </p:nvPr>
        </p:nvSpPr>
        <p:spPr/>
        <p:txBody>
          <a:bodyPr>
            <a:normAutofit/>
          </a:bodyPr>
          <a:lstStyle/>
          <a:p>
            <a:pPr algn="l"/>
            <a:r>
              <a:rPr lang="en-US" sz="2000" dirty="0" smtClean="0">
                <a:solidFill>
                  <a:schemeClr val="tx1"/>
                </a:solidFill>
                <a:latin typeface="Candara" pitchFamily="34" charset="0"/>
              </a:rPr>
              <a:t>Lesson 11: Collection</a:t>
            </a:r>
            <a:endParaRPr lang="en-US" sz="2000" dirty="0">
              <a:solidFill>
                <a:schemeClr val="tx1"/>
              </a:solidFill>
              <a:latin typeface="Candara" pitchFamily="34" charset="0"/>
            </a:endParaRPr>
          </a:p>
        </p:txBody>
      </p:sp>
    </p:spTree>
    <p:extLst>
      <p:ext uri="{BB962C8B-B14F-4D97-AF65-F5344CB8AC3E}">
        <p14:creationId xmlns:p14="http://schemas.microsoft.com/office/powerpoint/2010/main" val="2544962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11.3: </a:t>
            </a:r>
            <a:r>
              <a:rPr lang="en-US" sz="2000" dirty="0" err="1"/>
              <a:t>AutoBoxing</a:t>
            </a:r>
            <a:r>
              <a:rPr lang="en-US" sz="2000" dirty="0"/>
              <a:t> with Collections</a:t>
            </a:r>
            <a:br>
              <a:rPr lang="en-US" sz="2000" dirty="0"/>
            </a:br>
            <a:r>
              <a:rPr lang="en-US" sz="2000" dirty="0" err="1"/>
              <a:t>AutoBoxing</a:t>
            </a:r>
            <a:r>
              <a:rPr lang="en-US" sz="2000" dirty="0"/>
              <a:t> with Collections</a:t>
            </a:r>
          </a:p>
        </p:txBody>
      </p:sp>
      <p:sp>
        <p:nvSpPr>
          <p:cNvPr id="116739" name="Rectangle 3"/>
          <p:cNvSpPr>
            <a:spLocks noGrp="1"/>
          </p:cNvSpPr>
          <p:nvPr>
            <p:ph idx="4294967295"/>
          </p:nvPr>
        </p:nvSpPr>
        <p:spPr>
          <a:xfrm>
            <a:off x="298450" y="1495425"/>
            <a:ext cx="8845550" cy="4643438"/>
          </a:xfrm>
        </p:spPr>
        <p:txBody>
          <a:bodyPr/>
          <a:lstStyle/>
          <a:p>
            <a:r>
              <a:rPr lang="en-US" dirty="0">
                <a:solidFill>
                  <a:schemeClr val="tx1"/>
                </a:solidFill>
              </a:rPr>
              <a:t>Boxing conversion converts primitive values to objects of corresponding wrapper types.</a:t>
            </a:r>
          </a:p>
          <a:p>
            <a:endParaRPr lang="en-US" dirty="0">
              <a:solidFill>
                <a:schemeClr val="tx1"/>
              </a:solidFill>
            </a:endParaRPr>
          </a:p>
          <a:p>
            <a:endParaRPr lang="en-US" dirty="0">
              <a:solidFill>
                <a:schemeClr val="tx1"/>
              </a:solidFill>
            </a:endParaRPr>
          </a:p>
          <a:p>
            <a:endParaRPr lang="en-US" sz="1800" dirty="0">
              <a:solidFill>
                <a:schemeClr val="tx1"/>
              </a:solidFill>
            </a:endParaRPr>
          </a:p>
          <a:p>
            <a:endParaRPr lang="en-US" b="0" dirty="0">
              <a:solidFill>
                <a:schemeClr val="tx1"/>
              </a:solidFill>
            </a:endParaRPr>
          </a:p>
          <a:p>
            <a:endParaRPr lang="en-US" b="0" dirty="0">
              <a:solidFill>
                <a:schemeClr val="tx1"/>
              </a:solidFill>
            </a:endParaRPr>
          </a:p>
          <a:p>
            <a:r>
              <a:rPr lang="en-US" dirty="0" err="1">
                <a:solidFill>
                  <a:schemeClr val="tx1"/>
                </a:solidFill>
              </a:rPr>
              <a:t>Unboxing</a:t>
            </a:r>
            <a:r>
              <a:rPr lang="en-US" dirty="0">
                <a:solidFill>
                  <a:schemeClr val="tx1"/>
                </a:solidFill>
              </a:rPr>
              <a:t> conversion converts objects of wrapper types to values of corresponding primitive types.</a:t>
            </a:r>
          </a:p>
        </p:txBody>
      </p:sp>
      <p:sp>
        <p:nvSpPr>
          <p:cNvPr id="116748" name="AutoShape 12"/>
          <p:cNvSpPr>
            <a:spLocks noChangeArrowheads="1"/>
          </p:cNvSpPr>
          <p:nvPr/>
        </p:nvSpPr>
        <p:spPr bwMode="auto">
          <a:xfrm>
            <a:off x="647700" y="2412093"/>
            <a:ext cx="7412653" cy="1333500"/>
          </a:xfrm>
          <a:prstGeom prst="roundRect">
            <a:avLst>
              <a:gd name="adj" fmla="val 16667"/>
            </a:avLst>
          </a:prstGeom>
          <a:noFill/>
          <a:ln w="19050">
            <a:solidFill>
              <a:schemeClr val="tx1"/>
            </a:solidFill>
            <a:round/>
            <a:headEnd/>
            <a:tailEnd/>
          </a:ln>
          <a:effectLst/>
        </p:spPr>
        <p:txBody>
          <a:bodyPr anchor="ctr"/>
          <a:lstStyle/>
          <a:p>
            <a:pPr lvl="1"/>
            <a:r>
              <a:rPr lang="en-US" sz="1600" dirty="0" err="1">
                <a:latin typeface="+mj-lt"/>
                <a:cs typeface="Arial" pitchFamily="34" charset="0"/>
              </a:rPr>
              <a:t>int</a:t>
            </a:r>
            <a:r>
              <a:rPr lang="en-US" sz="1600" dirty="0">
                <a:latin typeface="+mj-lt"/>
                <a:cs typeface="Arial" pitchFamily="34" charset="0"/>
              </a:rPr>
              <a:t> </a:t>
            </a:r>
            <a:r>
              <a:rPr lang="en-US" sz="1600" dirty="0" err="1">
                <a:latin typeface="+mj-lt"/>
                <a:cs typeface="Arial" pitchFamily="34" charset="0"/>
              </a:rPr>
              <a:t>intVal</a:t>
            </a:r>
            <a:r>
              <a:rPr lang="en-US" sz="1600" dirty="0">
                <a:latin typeface="+mj-lt"/>
                <a:cs typeface="Arial" pitchFamily="34" charset="0"/>
              </a:rPr>
              <a:t> = 11;</a:t>
            </a:r>
          </a:p>
          <a:p>
            <a:pPr lvl="1"/>
            <a:r>
              <a:rPr lang="en-US" sz="1600" dirty="0">
                <a:latin typeface="+mj-lt"/>
                <a:cs typeface="Arial" pitchFamily="34" charset="0"/>
              </a:rPr>
              <a:t>Integer </a:t>
            </a:r>
            <a:r>
              <a:rPr lang="en-US" sz="1600" dirty="0" err="1">
                <a:latin typeface="+mj-lt"/>
                <a:cs typeface="Arial" pitchFamily="34" charset="0"/>
              </a:rPr>
              <a:t>iReference</a:t>
            </a:r>
            <a:r>
              <a:rPr lang="en-US" sz="1600" dirty="0">
                <a:latin typeface="+mj-lt"/>
                <a:cs typeface="Arial" pitchFamily="34" charset="0"/>
              </a:rPr>
              <a:t> = new Integer(</a:t>
            </a:r>
            <a:r>
              <a:rPr lang="en-US" sz="1600" dirty="0" err="1">
                <a:latin typeface="+mj-lt"/>
                <a:cs typeface="Arial" pitchFamily="34" charset="0"/>
              </a:rPr>
              <a:t>i</a:t>
            </a:r>
            <a:r>
              <a:rPr lang="en-US" sz="1600" dirty="0">
                <a:latin typeface="+mj-lt"/>
                <a:cs typeface="Arial" pitchFamily="34" charset="0"/>
              </a:rPr>
              <a:t>); // prior to Java 5, explicit Boxing </a:t>
            </a:r>
          </a:p>
          <a:p>
            <a:pPr lvl="1"/>
            <a:r>
              <a:rPr lang="en-US" sz="1600" dirty="0" err="1">
                <a:latin typeface="+mj-lt"/>
                <a:cs typeface="Arial" pitchFamily="34" charset="0"/>
              </a:rPr>
              <a:t>iReference</a:t>
            </a:r>
            <a:r>
              <a:rPr lang="en-US" sz="1600" dirty="0">
                <a:latin typeface="+mj-lt"/>
                <a:cs typeface="Arial" pitchFamily="34" charset="0"/>
              </a:rPr>
              <a:t> = </a:t>
            </a:r>
            <a:r>
              <a:rPr lang="en-US" sz="1600" dirty="0" err="1">
                <a:latin typeface="+mj-lt"/>
                <a:cs typeface="Arial" pitchFamily="34" charset="0"/>
              </a:rPr>
              <a:t>intVal</a:t>
            </a:r>
            <a:r>
              <a:rPr lang="en-US" sz="1600" dirty="0">
                <a:latin typeface="+mj-lt"/>
                <a:cs typeface="Arial" pitchFamily="34" charset="0"/>
              </a:rPr>
              <a:t>;                      // In Java 5,Automatic Boxing</a:t>
            </a:r>
          </a:p>
        </p:txBody>
      </p:sp>
      <p:sp>
        <p:nvSpPr>
          <p:cNvPr id="116749" name="AutoShape 13"/>
          <p:cNvSpPr>
            <a:spLocks noChangeArrowheads="1"/>
          </p:cNvSpPr>
          <p:nvPr/>
        </p:nvSpPr>
        <p:spPr bwMode="auto">
          <a:xfrm>
            <a:off x="495300" y="4765054"/>
            <a:ext cx="7547429" cy="990600"/>
          </a:xfrm>
          <a:prstGeom prst="roundRect">
            <a:avLst>
              <a:gd name="adj" fmla="val 16667"/>
            </a:avLst>
          </a:prstGeom>
          <a:noFill/>
          <a:ln w="19050">
            <a:solidFill>
              <a:schemeClr val="tx1"/>
            </a:solidFill>
            <a:round/>
            <a:headEnd/>
            <a:tailEnd/>
          </a:ln>
          <a:effectLst/>
        </p:spPr>
        <p:txBody>
          <a:bodyPr anchor="ctr"/>
          <a:lstStyle/>
          <a:p>
            <a:pPr lvl="1"/>
            <a:r>
              <a:rPr lang="en-US" sz="1600" dirty="0" err="1">
                <a:latin typeface="+mj-lt"/>
                <a:cs typeface="Arial" pitchFamily="34" charset="0"/>
              </a:rPr>
              <a:t>int</a:t>
            </a:r>
            <a:r>
              <a:rPr lang="en-US" sz="1600" dirty="0">
                <a:latin typeface="+mj-lt"/>
                <a:cs typeface="Arial" pitchFamily="34" charset="0"/>
              </a:rPr>
              <a:t> </a:t>
            </a:r>
            <a:r>
              <a:rPr lang="en-US" sz="1600" dirty="0" err="1">
                <a:latin typeface="+mj-lt"/>
                <a:cs typeface="Arial" pitchFamily="34" charset="0"/>
              </a:rPr>
              <a:t>intVal</a:t>
            </a:r>
            <a:r>
              <a:rPr lang="en-US" sz="1600" dirty="0">
                <a:latin typeface="+mj-lt"/>
                <a:cs typeface="Arial" pitchFamily="34" charset="0"/>
              </a:rPr>
              <a:t> = </a:t>
            </a:r>
            <a:r>
              <a:rPr lang="en-US" sz="1600" dirty="0" err="1">
                <a:latin typeface="+mj-lt"/>
                <a:cs typeface="Arial" pitchFamily="34" charset="0"/>
              </a:rPr>
              <a:t>iReference.intValue</a:t>
            </a:r>
            <a:r>
              <a:rPr lang="en-US" sz="1600" dirty="0">
                <a:latin typeface="+mj-lt"/>
                <a:cs typeface="Arial" pitchFamily="34" charset="0"/>
              </a:rPr>
              <a:t>();    // prior to Java5, explicit </a:t>
            </a:r>
            <a:r>
              <a:rPr lang="en-US" sz="1600" dirty="0" err="1">
                <a:latin typeface="+mj-lt"/>
                <a:cs typeface="Arial" pitchFamily="34" charset="0"/>
              </a:rPr>
              <a:t>unboxing</a:t>
            </a:r>
            <a:endParaRPr lang="en-US" sz="1600" dirty="0">
              <a:latin typeface="+mj-lt"/>
              <a:cs typeface="Arial" pitchFamily="34" charset="0"/>
            </a:endParaRPr>
          </a:p>
          <a:p>
            <a:pPr lvl="1"/>
            <a:r>
              <a:rPr lang="en-US" sz="1600" dirty="0" err="1">
                <a:latin typeface="+mj-lt"/>
                <a:cs typeface="Arial" pitchFamily="34" charset="0"/>
              </a:rPr>
              <a:t>intVal</a:t>
            </a:r>
            <a:r>
              <a:rPr lang="en-US" sz="1600" dirty="0">
                <a:latin typeface="+mj-lt"/>
                <a:cs typeface="Arial" pitchFamily="34" charset="0"/>
              </a:rPr>
              <a:t> = </a:t>
            </a:r>
            <a:r>
              <a:rPr lang="en-US" sz="1600" dirty="0" err="1">
                <a:latin typeface="+mj-lt"/>
                <a:cs typeface="Arial" pitchFamily="34" charset="0"/>
              </a:rPr>
              <a:t>iReference</a:t>
            </a:r>
            <a:r>
              <a:rPr lang="en-US" sz="1600" dirty="0">
                <a:latin typeface="+mj-lt"/>
                <a:cs typeface="Arial" pitchFamily="34" charset="0"/>
              </a:rPr>
              <a:t>;                        // In Java 5, Automatic </a:t>
            </a:r>
            <a:r>
              <a:rPr lang="en-US" sz="1600" dirty="0" err="1">
                <a:latin typeface="+mj-lt"/>
                <a:cs typeface="Arial" pitchFamily="34" charset="0"/>
              </a:rPr>
              <a:t>Unboxing</a:t>
            </a:r>
            <a:endParaRPr lang="en-US" sz="1600" dirty="0">
              <a:latin typeface="+mj-lt"/>
              <a:cs typeface="Arial" pitchFamily="34" charset="0"/>
            </a:endParaRPr>
          </a:p>
        </p:txBody>
      </p:sp>
    </p:spTree>
    <p:extLst>
      <p:ext uri="{BB962C8B-B14F-4D97-AF65-F5344CB8AC3E}">
        <p14:creationId xmlns:p14="http://schemas.microsoft.com/office/powerpoint/2010/main" val="19846294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72" name="Rectangle 12"/>
          <p:cNvSpPr>
            <a:spLocks noGrp="1"/>
          </p:cNvSpPr>
          <p:nvPr>
            <p:ph type="title" idx="4294967295"/>
          </p:nvPr>
        </p:nvSpPr>
        <p:spPr>
          <a:xfrm>
            <a:off x="0" y="412750"/>
            <a:ext cx="8531225" cy="855663"/>
          </a:xfrm>
        </p:spPr>
        <p:txBody>
          <a:bodyPr>
            <a:normAutofit/>
          </a:bodyPr>
          <a:lstStyle/>
          <a:p>
            <a:r>
              <a:rPr lang="en-US" sz="2000" dirty="0" smtClean="0"/>
              <a:t>11.3: Iterating Collection  </a:t>
            </a:r>
            <a:r>
              <a:rPr lang="en-US" sz="2000" b="1" dirty="0"/>
              <a:t/>
            </a:r>
            <a:br>
              <a:rPr lang="en-US" sz="2000" b="1" dirty="0"/>
            </a:br>
            <a:r>
              <a:rPr lang="en-US" sz="2000" dirty="0"/>
              <a:t>Iterating through a collection</a:t>
            </a:r>
          </a:p>
        </p:txBody>
      </p:sp>
      <p:sp>
        <p:nvSpPr>
          <p:cNvPr id="15373" name="Rectangle 13"/>
          <p:cNvSpPr>
            <a:spLocks noGrp="1"/>
          </p:cNvSpPr>
          <p:nvPr>
            <p:ph idx="4294967295"/>
          </p:nvPr>
        </p:nvSpPr>
        <p:spPr>
          <a:xfrm>
            <a:off x="108445" y="1495425"/>
            <a:ext cx="8845550" cy="4643438"/>
          </a:xfrm>
        </p:spPr>
        <p:txBody>
          <a:bodyPr/>
          <a:lstStyle/>
          <a:p>
            <a:r>
              <a:rPr lang="en-US" dirty="0" err="1">
                <a:solidFill>
                  <a:schemeClr val="tx1"/>
                </a:solidFill>
              </a:rPr>
              <a:t>Iterator</a:t>
            </a:r>
            <a:r>
              <a:rPr lang="en-US" dirty="0">
                <a:solidFill>
                  <a:schemeClr val="tx1"/>
                </a:solidFill>
              </a:rPr>
              <a:t> is an object that enables you to traverse through a collection.</a:t>
            </a:r>
          </a:p>
          <a:p>
            <a:r>
              <a:rPr lang="en-US" dirty="0">
                <a:solidFill>
                  <a:schemeClr val="tx1"/>
                </a:solidFill>
              </a:rPr>
              <a:t>It can be used to remove elements from the collection selectively, if desired</a:t>
            </a:r>
            <a:r>
              <a:rPr lang="en-US" dirty="0" smtClean="0">
                <a:solidFill>
                  <a:schemeClr val="tx1"/>
                </a:solidFill>
              </a:rPr>
              <a:t>.</a:t>
            </a: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r>
              <a:rPr lang="en-US" dirty="0" err="1" smtClean="0">
                <a:solidFill>
                  <a:schemeClr val="tx1"/>
                </a:solidFill>
              </a:rPr>
              <a:t>Iterable</a:t>
            </a:r>
            <a:r>
              <a:rPr lang="en-US" dirty="0" smtClean="0">
                <a:solidFill>
                  <a:schemeClr val="tx1"/>
                </a:solidFill>
              </a:rPr>
              <a:t> is an </a:t>
            </a:r>
            <a:r>
              <a:rPr lang="en-US" dirty="0" err="1" smtClean="0">
                <a:solidFill>
                  <a:schemeClr val="tx1"/>
                </a:solidFill>
              </a:rPr>
              <a:t>superinterface</a:t>
            </a:r>
            <a:r>
              <a:rPr lang="en-US" dirty="0" smtClean="0">
                <a:solidFill>
                  <a:schemeClr val="tx1"/>
                </a:solidFill>
              </a:rPr>
              <a:t> of Collection interface,  allows to iterate the elements using </a:t>
            </a:r>
            <a:r>
              <a:rPr lang="en-US" dirty="0" err="1" smtClean="0">
                <a:solidFill>
                  <a:schemeClr val="tx1"/>
                </a:solidFill>
              </a:rPr>
              <a:t>foreach</a:t>
            </a:r>
            <a:r>
              <a:rPr lang="en-US" dirty="0" smtClean="0">
                <a:solidFill>
                  <a:schemeClr val="tx1"/>
                </a:solidFill>
              </a:rPr>
              <a:t> method</a:t>
            </a:r>
          </a:p>
          <a:p>
            <a:endParaRPr lang="en-US" dirty="0">
              <a:solidFill>
                <a:schemeClr val="tx1"/>
              </a:solidFill>
            </a:endParaRPr>
          </a:p>
        </p:txBody>
      </p:sp>
      <p:sp>
        <p:nvSpPr>
          <p:cNvPr id="15369" name="AutoShape 9"/>
          <p:cNvSpPr>
            <a:spLocks noChangeArrowheads="1"/>
          </p:cNvSpPr>
          <p:nvPr/>
        </p:nvSpPr>
        <p:spPr bwMode="auto">
          <a:xfrm>
            <a:off x="891721" y="2232561"/>
            <a:ext cx="7053943" cy="2030681"/>
          </a:xfrm>
          <a:prstGeom prst="roundRect">
            <a:avLst>
              <a:gd name="adj" fmla="val 16667"/>
            </a:avLst>
          </a:prstGeom>
          <a:noFill/>
          <a:ln w="19050">
            <a:solidFill>
              <a:schemeClr val="tx1"/>
            </a:solidFill>
            <a:round/>
            <a:headEnd/>
            <a:tailEnd/>
          </a:ln>
          <a:effectLst/>
        </p:spPr>
        <p:txBody>
          <a:bodyPr wrap="none" anchor="ctr"/>
          <a:lstStyle/>
          <a:p>
            <a:pPr lvl="1">
              <a:lnSpc>
                <a:spcPct val="100000"/>
              </a:lnSpc>
              <a:buClrTx/>
              <a:buFontTx/>
              <a:buNone/>
            </a:pPr>
            <a:r>
              <a:rPr lang="en-US" sz="1600" dirty="0">
                <a:latin typeface="+mj-lt"/>
                <a:cs typeface="Arial" pitchFamily="34" charset="0"/>
              </a:rPr>
              <a:t>public interface </a:t>
            </a:r>
            <a:r>
              <a:rPr lang="en-US" sz="1600" dirty="0" err="1">
                <a:latin typeface="+mj-lt"/>
                <a:cs typeface="Arial" pitchFamily="34" charset="0"/>
              </a:rPr>
              <a:t>Iterator</a:t>
            </a:r>
            <a:r>
              <a:rPr lang="en-US" sz="1600" dirty="0">
                <a:latin typeface="+mj-lt"/>
                <a:cs typeface="Arial" pitchFamily="34" charset="0"/>
              </a:rPr>
              <a:t>&lt;E&gt;</a:t>
            </a:r>
          </a:p>
          <a:p>
            <a:pPr lvl="1">
              <a:lnSpc>
                <a:spcPct val="100000"/>
              </a:lnSpc>
              <a:buClrTx/>
              <a:buFontTx/>
              <a:buNone/>
            </a:pPr>
            <a:r>
              <a:rPr lang="en-US" sz="1600" dirty="0">
                <a:latin typeface="+mj-lt"/>
                <a:cs typeface="Arial" pitchFamily="34" charset="0"/>
              </a:rPr>
              <a:t> {</a:t>
            </a:r>
          </a:p>
          <a:p>
            <a:pPr lvl="1">
              <a:lnSpc>
                <a:spcPct val="100000"/>
              </a:lnSpc>
              <a:buClrTx/>
              <a:buFontTx/>
              <a:buNone/>
            </a:pPr>
            <a:r>
              <a:rPr lang="en-US" sz="1600" dirty="0">
                <a:latin typeface="+mj-lt"/>
                <a:cs typeface="Arial" pitchFamily="34" charset="0"/>
              </a:rPr>
              <a:t> </a:t>
            </a:r>
            <a:r>
              <a:rPr lang="en-US" sz="1600" dirty="0" err="1">
                <a:latin typeface="+mj-lt"/>
                <a:cs typeface="Arial" pitchFamily="34" charset="0"/>
              </a:rPr>
              <a:t>boolean</a:t>
            </a:r>
            <a:r>
              <a:rPr lang="en-US" sz="1600" dirty="0">
                <a:latin typeface="+mj-lt"/>
                <a:cs typeface="Arial" pitchFamily="34" charset="0"/>
              </a:rPr>
              <a:t> </a:t>
            </a:r>
            <a:r>
              <a:rPr lang="en-US" sz="1600" dirty="0" err="1">
                <a:latin typeface="+mj-lt"/>
                <a:cs typeface="Arial" pitchFamily="34" charset="0"/>
              </a:rPr>
              <a:t>hasNext</a:t>
            </a:r>
            <a:r>
              <a:rPr lang="en-US" sz="1600" dirty="0">
                <a:latin typeface="+mj-lt"/>
                <a:cs typeface="Arial" pitchFamily="34" charset="0"/>
              </a:rPr>
              <a:t>();</a:t>
            </a:r>
          </a:p>
          <a:p>
            <a:pPr lvl="1">
              <a:lnSpc>
                <a:spcPct val="100000"/>
              </a:lnSpc>
              <a:buClrTx/>
              <a:buFontTx/>
              <a:buNone/>
            </a:pPr>
            <a:r>
              <a:rPr lang="en-US" sz="1600" dirty="0">
                <a:latin typeface="+mj-lt"/>
                <a:cs typeface="Arial" pitchFamily="34" charset="0"/>
              </a:rPr>
              <a:t> E next(); </a:t>
            </a:r>
          </a:p>
          <a:p>
            <a:pPr lvl="1">
              <a:lnSpc>
                <a:spcPct val="100000"/>
              </a:lnSpc>
              <a:buClrTx/>
              <a:buFontTx/>
              <a:buNone/>
            </a:pPr>
            <a:r>
              <a:rPr lang="en-US" sz="1600" dirty="0">
                <a:latin typeface="+mj-lt"/>
                <a:cs typeface="Arial" pitchFamily="34" charset="0"/>
              </a:rPr>
              <a:t>void remove(); </a:t>
            </a:r>
          </a:p>
          <a:p>
            <a:pPr lvl="1">
              <a:lnSpc>
                <a:spcPct val="100000"/>
              </a:lnSpc>
              <a:buClrTx/>
              <a:buFontTx/>
              <a:buNone/>
            </a:pPr>
            <a:r>
              <a:rPr lang="en-US" sz="1600" dirty="0">
                <a:latin typeface="+mj-lt"/>
                <a:cs typeface="Arial" pitchFamily="34" charset="0"/>
              </a:rPr>
              <a:t> } </a:t>
            </a:r>
          </a:p>
        </p:txBody>
      </p:sp>
      <p:sp>
        <p:nvSpPr>
          <p:cNvPr id="6" name="AutoShape 9"/>
          <p:cNvSpPr>
            <a:spLocks noChangeArrowheads="1"/>
          </p:cNvSpPr>
          <p:nvPr/>
        </p:nvSpPr>
        <p:spPr bwMode="auto">
          <a:xfrm>
            <a:off x="891721" y="5597474"/>
            <a:ext cx="7053943" cy="416378"/>
          </a:xfrm>
          <a:prstGeom prst="roundRect">
            <a:avLst>
              <a:gd name="adj" fmla="val 16667"/>
            </a:avLst>
          </a:prstGeom>
          <a:noFill/>
          <a:ln w="19050">
            <a:solidFill>
              <a:schemeClr val="tx1"/>
            </a:solidFill>
            <a:round/>
            <a:headEnd/>
            <a:tailEnd/>
          </a:ln>
          <a:effectLst/>
        </p:spPr>
        <p:txBody>
          <a:bodyPr wrap="none" anchor="ctr"/>
          <a:lstStyle/>
          <a:p>
            <a:pPr lvl="1">
              <a:lnSpc>
                <a:spcPct val="100000"/>
              </a:lnSpc>
              <a:buClrTx/>
              <a:buFontTx/>
              <a:buNone/>
            </a:pPr>
            <a:r>
              <a:rPr lang="en-US" sz="1600" dirty="0" err="1" smtClean="0">
                <a:latin typeface="+mj-lt"/>
                <a:cs typeface="Arial" pitchFamily="34" charset="0"/>
              </a:rPr>
              <a:t>Collection.forEach</a:t>
            </a:r>
            <a:r>
              <a:rPr lang="en-US" sz="1600" dirty="0" smtClean="0">
                <a:latin typeface="+mj-lt"/>
                <a:cs typeface="Arial" pitchFamily="34" charset="0"/>
              </a:rPr>
              <a:t>(Consumer&lt;? super T&gt; action)</a:t>
            </a:r>
            <a:endParaRPr lang="en-US" sz="1600" dirty="0">
              <a:latin typeface="+mj-lt"/>
              <a:cs typeface="Arial" pitchFamily="34" charset="0"/>
            </a:endParaRPr>
          </a:p>
        </p:txBody>
      </p:sp>
    </p:spTree>
    <p:extLst>
      <p:ext uri="{BB962C8B-B14F-4D97-AF65-F5344CB8AC3E}">
        <p14:creationId xmlns:p14="http://schemas.microsoft.com/office/powerpoint/2010/main" val="1577379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8" name="Rectangle 18"/>
          <p:cNvSpPr>
            <a:spLocks noGrp="1"/>
          </p:cNvSpPr>
          <p:nvPr>
            <p:ph type="title" idx="4294967295"/>
          </p:nvPr>
        </p:nvSpPr>
        <p:spPr>
          <a:xfrm>
            <a:off x="0" y="412750"/>
            <a:ext cx="8531225" cy="855663"/>
          </a:xfrm>
        </p:spPr>
        <p:txBody>
          <a:bodyPr>
            <a:normAutofit/>
          </a:bodyPr>
          <a:lstStyle/>
          <a:p>
            <a:r>
              <a:rPr lang="en-US" sz="2000" dirty="0" smtClean="0"/>
              <a:t>11.3: </a:t>
            </a:r>
            <a:r>
              <a:rPr lang="en-US" sz="2000" dirty="0"/>
              <a:t>Iterating Collection </a:t>
            </a:r>
            <a:r>
              <a:rPr lang="en-US" sz="2000" b="1" dirty="0"/>
              <a:t/>
            </a:r>
            <a:br>
              <a:rPr lang="en-US" sz="2000" b="1" dirty="0"/>
            </a:br>
            <a:r>
              <a:rPr lang="en-US" sz="2000" dirty="0"/>
              <a:t>Enhanced for loop</a:t>
            </a:r>
          </a:p>
        </p:txBody>
      </p:sp>
      <p:sp>
        <p:nvSpPr>
          <p:cNvPr id="112659" name="Rectangle 19"/>
          <p:cNvSpPr>
            <a:spLocks noGrp="1"/>
          </p:cNvSpPr>
          <p:nvPr>
            <p:ph idx="4294967295"/>
          </p:nvPr>
        </p:nvSpPr>
        <p:spPr>
          <a:xfrm>
            <a:off x="298450" y="1495425"/>
            <a:ext cx="8845550" cy="4881563"/>
          </a:xfrm>
        </p:spPr>
        <p:txBody>
          <a:bodyPr/>
          <a:lstStyle/>
          <a:p>
            <a:r>
              <a:rPr lang="en-US" dirty="0">
                <a:solidFill>
                  <a:schemeClr val="tx1"/>
                </a:solidFill>
              </a:rPr>
              <a:t>Iterating over collections looks cluttered:</a:t>
            </a:r>
          </a:p>
          <a:p>
            <a:pPr lvl="2"/>
            <a:endParaRPr lang="en-US" dirty="0">
              <a:solidFill>
                <a:schemeClr val="tx1"/>
              </a:solidFill>
            </a:endParaRPr>
          </a:p>
          <a:p>
            <a:pPr lvl="2"/>
            <a:endParaRPr lang="en-US" dirty="0">
              <a:solidFill>
                <a:schemeClr val="tx1"/>
              </a:solidFill>
            </a:endParaRPr>
          </a:p>
          <a:p>
            <a:pPr lvl="2"/>
            <a:endParaRPr lang="en-US" dirty="0">
              <a:solidFill>
                <a:schemeClr val="tx1"/>
              </a:solidFill>
            </a:endParaRPr>
          </a:p>
          <a:p>
            <a:endParaRPr lang="en-US" dirty="0" smtClean="0">
              <a:solidFill>
                <a:schemeClr val="tx1"/>
              </a:solidFill>
            </a:endParaRPr>
          </a:p>
          <a:p>
            <a:endParaRPr lang="en-US" dirty="0">
              <a:solidFill>
                <a:schemeClr val="tx1"/>
              </a:solidFill>
            </a:endParaRPr>
          </a:p>
          <a:p>
            <a:r>
              <a:rPr lang="en-US" dirty="0" smtClean="0">
                <a:solidFill>
                  <a:schemeClr val="tx1"/>
                </a:solidFill>
              </a:rPr>
              <a:t>Using </a:t>
            </a:r>
            <a:r>
              <a:rPr lang="en-US" dirty="0">
                <a:solidFill>
                  <a:schemeClr val="tx1"/>
                </a:solidFill>
              </a:rPr>
              <a:t>enhanced </a:t>
            </a:r>
            <a:r>
              <a:rPr lang="en-US" b="0" dirty="0">
                <a:solidFill>
                  <a:schemeClr val="tx1"/>
                </a:solidFill>
              </a:rPr>
              <a:t>for loop</a:t>
            </a:r>
            <a:r>
              <a:rPr lang="en-US" dirty="0">
                <a:solidFill>
                  <a:schemeClr val="tx1"/>
                </a:solidFill>
              </a:rPr>
              <a:t>,</a:t>
            </a:r>
            <a:r>
              <a:rPr lang="en-US" b="0" dirty="0">
                <a:solidFill>
                  <a:schemeClr val="tx1"/>
                </a:solidFill>
              </a:rPr>
              <a:t> </a:t>
            </a:r>
            <a:r>
              <a:rPr lang="en-US" dirty="0">
                <a:solidFill>
                  <a:schemeClr val="tx1"/>
                </a:solidFill>
              </a:rPr>
              <a:t>we can do the same thing as:</a:t>
            </a:r>
          </a:p>
          <a:p>
            <a:pPr lvl="2"/>
            <a:endParaRPr lang="en-US" dirty="0" smtClean="0">
              <a:solidFill>
                <a:schemeClr val="tx1"/>
              </a:solidFill>
            </a:endParaRPr>
          </a:p>
          <a:p>
            <a:pPr lvl="2"/>
            <a:endParaRPr lang="en-US" dirty="0">
              <a:solidFill>
                <a:schemeClr val="tx1"/>
              </a:solidFill>
            </a:endParaRPr>
          </a:p>
          <a:p>
            <a:pPr lvl="2"/>
            <a:endParaRPr lang="en-US" dirty="0">
              <a:solidFill>
                <a:schemeClr val="tx1"/>
              </a:solidFill>
            </a:endParaRPr>
          </a:p>
          <a:p>
            <a:pPr lvl="2"/>
            <a:endParaRPr lang="en-US" dirty="0">
              <a:solidFill>
                <a:schemeClr val="tx1"/>
              </a:solidFill>
            </a:endParaRPr>
          </a:p>
          <a:p>
            <a:pPr lvl="1">
              <a:lnSpc>
                <a:spcPts val="3500"/>
              </a:lnSpc>
            </a:pPr>
            <a:endParaRPr lang="en-US" dirty="0">
              <a:solidFill>
                <a:schemeClr val="tx1"/>
              </a:solidFill>
            </a:endParaRPr>
          </a:p>
          <a:p>
            <a:pPr lvl="1"/>
            <a:r>
              <a:rPr lang="en-US" dirty="0" smtClean="0">
                <a:solidFill>
                  <a:schemeClr val="tx1"/>
                </a:solidFill>
              </a:rPr>
              <a:t>When </a:t>
            </a:r>
            <a:r>
              <a:rPr lang="en-US" dirty="0">
                <a:solidFill>
                  <a:schemeClr val="tx1"/>
                </a:solidFill>
              </a:rPr>
              <a:t>you see the colon (:) read it as “in.”</a:t>
            </a:r>
          </a:p>
          <a:p>
            <a:pPr lvl="1"/>
            <a:r>
              <a:rPr lang="en-US" dirty="0">
                <a:solidFill>
                  <a:schemeClr val="tx1"/>
                </a:solidFill>
              </a:rPr>
              <a:t>The loop above reads as “for each </a:t>
            </a:r>
            <a:r>
              <a:rPr lang="en-US" dirty="0" err="1">
                <a:solidFill>
                  <a:schemeClr val="tx1"/>
                </a:solidFill>
              </a:rPr>
              <a:t>emp</a:t>
            </a:r>
            <a:r>
              <a:rPr lang="en-US" dirty="0">
                <a:solidFill>
                  <a:schemeClr val="tx1"/>
                </a:solidFill>
              </a:rPr>
              <a:t> ‘t’ in collection ‘e’.” </a:t>
            </a:r>
          </a:p>
        </p:txBody>
      </p:sp>
      <p:sp>
        <p:nvSpPr>
          <p:cNvPr id="112652" name="AutoShape 12"/>
          <p:cNvSpPr>
            <a:spLocks noChangeArrowheads="1"/>
          </p:cNvSpPr>
          <p:nvPr/>
        </p:nvSpPr>
        <p:spPr bwMode="auto">
          <a:xfrm>
            <a:off x="118753" y="1852551"/>
            <a:ext cx="8663297" cy="1381832"/>
          </a:xfrm>
          <a:prstGeom prst="roundRect">
            <a:avLst>
              <a:gd name="adj" fmla="val 16667"/>
            </a:avLst>
          </a:prstGeom>
          <a:noFill/>
          <a:ln w="19050">
            <a:solidFill>
              <a:schemeClr val="tx1"/>
            </a:solidFill>
            <a:round/>
            <a:headEnd/>
            <a:tailEnd/>
          </a:ln>
          <a:effectLst/>
        </p:spPr>
        <p:txBody>
          <a:bodyPr wrap="none" anchor="ctr"/>
          <a:lstStyle/>
          <a:p>
            <a:pPr lvl="1"/>
            <a:r>
              <a:rPr lang="en-US" sz="1600" dirty="0">
                <a:latin typeface="+mj-lt"/>
                <a:cs typeface="Arial" pitchFamily="34" charset="0"/>
              </a:rPr>
              <a:t>void </a:t>
            </a:r>
            <a:r>
              <a:rPr lang="en-US" sz="1600" dirty="0" err="1">
                <a:latin typeface="+mj-lt"/>
                <a:cs typeface="Arial" pitchFamily="34" charset="0"/>
              </a:rPr>
              <a:t>printAll</a:t>
            </a:r>
            <a:r>
              <a:rPr lang="en-US" sz="1600" dirty="0">
                <a:latin typeface="+mj-lt"/>
                <a:cs typeface="Arial" pitchFamily="34" charset="0"/>
              </a:rPr>
              <a:t>(Collection&lt;</a:t>
            </a:r>
            <a:r>
              <a:rPr lang="en-US" sz="1600" dirty="0" err="1">
                <a:latin typeface="+mj-lt"/>
                <a:cs typeface="Arial" pitchFamily="34" charset="0"/>
              </a:rPr>
              <a:t>Emp</a:t>
            </a:r>
            <a:r>
              <a:rPr lang="en-US" sz="1600" dirty="0">
                <a:latin typeface="+mj-lt"/>
                <a:cs typeface="Arial" pitchFamily="34" charset="0"/>
              </a:rPr>
              <a:t>&gt; employees) {</a:t>
            </a:r>
          </a:p>
          <a:p>
            <a:pPr lvl="1"/>
            <a:r>
              <a:rPr lang="en-US" sz="1600" dirty="0">
                <a:latin typeface="+mj-lt"/>
                <a:cs typeface="Arial" pitchFamily="34" charset="0"/>
              </a:rPr>
              <a:t>     for (</a:t>
            </a:r>
            <a:r>
              <a:rPr lang="en-US" sz="1600" dirty="0" err="1">
                <a:latin typeface="+mj-lt"/>
                <a:cs typeface="Arial" pitchFamily="34" charset="0"/>
              </a:rPr>
              <a:t>Iterator</a:t>
            </a:r>
            <a:r>
              <a:rPr lang="en-US" sz="1600" dirty="0">
                <a:latin typeface="+mj-lt"/>
                <a:cs typeface="Arial" pitchFamily="34" charset="0"/>
              </a:rPr>
              <a:t>&lt;</a:t>
            </a:r>
            <a:r>
              <a:rPr lang="en-US" sz="1600" dirty="0" err="1">
                <a:latin typeface="+mj-lt"/>
                <a:cs typeface="Arial" pitchFamily="34" charset="0"/>
              </a:rPr>
              <a:t>Emp</a:t>
            </a:r>
            <a:r>
              <a:rPr lang="en-US" sz="1600" dirty="0">
                <a:latin typeface="+mj-lt"/>
                <a:cs typeface="Arial" pitchFamily="34" charset="0"/>
              </a:rPr>
              <a:t>&gt; </a:t>
            </a:r>
            <a:r>
              <a:rPr lang="en-US" sz="1600" dirty="0" err="1">
                <a:latin typeface="+mj-lt"/>
                <a:cs typeface="Arial" pitchFamily="34" charset="0"/>
              </a:rPr>
              <a:t>iterator</a:t>
            </a:r>
            <a:r>
              <a:rPr lang="en-US" sz="1600" dirty="0">
                <a:latin typeface="+mj-lt"/>
                <a:cs typeface="Arial" pitchFamily="34" charset="0"/>
              </a:rPr>
              <a:t> = </a:t>
            </a:r>
            <a:r>
              <a:rPr lang="en-US" sz="1600" dirty="0" err="1">
                <a:latin typeface="+mj-lt"/>
                <a:cs typeface="Arial" pitchFamily="34" charset="0"/>
              </a:rPr>
              <a:t>employees.iterator</a:t>
            </a:r>
            <a:r>
              <a:rPr lang="en-US" sz="1600" dirty="0">
                <a:latin typeface="+mj-lt"/>
                <a:cs typeface="Arial" pitchFamily="34" charset="0"/>
              </a:rPr>
              <a:t>(); </a:t>
            </a:r>
            <a:r>
              <a:rPr lang="en-US" sz="1600" dirty="0" err="1">
                <a:latin typeface="+mj-lt"/>
                <a:cs typeface="Arial" pitchFamily="34" charset="0"/>
              </a:rPr>
              <a:t>iterator.hasNext</a:t>
            </a:r>
            <a:r>
              <a:rPr lang="en-US" sz="1600" dirty="0">
                <a:latin typeface="+mj-lt"/>
                <a:cs typeface="Arial" pitchFamily="34" charset="0"/>
              </a:rPr>
              <a:t>(); ) </a:t>
            </a:r>
          </a:p>
          <a:p>
            <a:pPr lvl="1"/>
            <a:r>
              <a:rPr lang="en-US" sz="1600" dirty="0">
                <a:latin typeface="+mj-lt"/>
                <a:cs typeface="Arial" pitchFamily="34" charset="0"/>
              </a:rPr>
              <a:t>          </a:t>
            </a:r>
            <a:r>
              <a:rPr lang="en-US" sz="1600" dirty="0" err="1">
                <a:latin typeface="+mj-lt"/>
                <a:cs typeface="Arial" pitchFamily="34" charset="0"/>
              </a:rPr>
              <a:t>System.out.println</a:t>
            </a:r>
            <a:r>
              <a:rPr lang="en-US" sz="1600" dirty="0">
                <a:latin typeface="+mj-lt"/>
                <a:cs typeface="Arial" pitchFamily="34" charset="0"/>
              </a:rPr>
              <a:t>(</a:t>
            </a:r>
            <a:r>
              <a:rPr lang="en-US" sz="1600" dirty="0" err="1">
                <a:latin typeface="+mj-lt"/>
                <a:cs typeface="Arial" pitchFamily="34" charset="0"/>
              </a:rPr>
              <a:t>iterator.next</a:t>
            </a:r>
            <a:r>
              <a:rPr lang="en-US" sz="1600" dirty="0">
                <a:latin typeface="+mj-lt"/>
                <a:cs typeface="Arial" pitchFamily="34" charset="0"/>
              </a:rPr>
              <a:t>()); } }</a:t>
            </a:r>
          </a:p>
        </p:txBody>
      </p:sp>
      <p:sp>
        <p:nvSpPr>
          <p:cNvPr id="112653" name="AutoShape 13"/>
          <p:cNvSpPr>
            <a:spLocks noChangeArrowheads="1"/>
          </p:cNvSpPr>
          <p:nvPr/>
        </p:nvSpPr>
        <p:spPr bwMode="auto">
          <a:xfrm>
            <a:off x="704850" y="4023098"/>
            <a:ext cx="7848600" cy="1295400"/>
          </a:xfrm>
          <a:prstGeom prst="roundRect">
            <a:avLst>
              <a:gd name="adj" fmla="val 16667"/>
            </a:avLst>
          </a:prstGeom>
          <a:noFill/>
          <a:ln w="19050">
            <a:solidFill>
              <a:schemeClr val="tx1"/>
            </a:solidFill>
            <a:round/>
            <a:headEnd/>
            <a:tailEnd/>
          </a:ln>
          <a:effectLst/>
        </p:spPr>
        <p:txBody>
          <a:bodyPr wrap="none" anchor="ctr"/>
          <a:lstStyle/>
          <a:p>
            <a:pPr lvl="1"/>
            <a:r>
              <a:rPr lang="en-US" sz="1600" dirty="0">
                <a:latin typeface="+mj-lt"/>
                <a:cs typeface="Arial" pitchFamily="34" charset="0"/>
              </a:rPr>
              <a:t>void </a:t>
            </a:r>
            <a:r>
              <a:rPr lang="en-US" sz="1600" dirty="0" err="1">
                <a:latin typeface="+mj-lt"/>
                <a:cs typeface="Arial" pitchFamily="34" charset="0"/>
              </a:rPr>
              <a:t>printAll</a:t>
            </a:r>
            <a:r>
              <a:rPr lang="en-US" sz="1600" dirty="0">
                <a:latin typeface="+mj-lt"/>
                <a:cs typeface="Arial" pitchFamily="34" charset="0"/>
              </a:rPr>
              <a:t>(Collection&lt;</a:t>
            </a:r>
            <a:r>
              <a:rPr lang="en-US" sz="1600" dirty="0" err="1">
                <a:latin typeface="+mj-lt"/>
                <a:cs typeface="Arial" pitchFamily="34" charset="0"/>
              </a:rPr>
              <a:t>Emp</a:t>
            </a:r>
            <a:r>
              <a:rPr lang="en-US" sz="1600" dirty="0">
                <a:latin typeface="+mj-lt"/>
                <a:cs typeface="Arial" pitchFamily="34" charset="0"/>
              </a:rPr>
              <a:t>&gt; employees) {</a:t>
            </a:r>
          </a:p>
          <a:p>
            <a:pPr lvl="1"/>
            <a:r>
              <a:rPr lang="en-US" sz="1600" dirty="0">
                <a:latin typeface="+mj-lt"/>
                <a:cs typeface="Arial" pitchFamily="34" charset="0"/>
              </a:rPr>
              <a:t>      for (</a:t>
            </a:r>
            <a:r>
              <a:rPr lang="en-US" sz="1600" dirty="0" err="1">
                <a:latin typeface="+mj-lt"/>
                <a:cs typeface="Arial" pitchFamily="34" charset="0"/>
              </a:rPr>
              <a:t>Emp</a:t>
            </a:r>
            <a:r>
              <a:rPr lang="en-US" sz="1600" dirty="0">
                <a:latin typeface="+mj-lt"/>
                <a:cs typeface="Arial" pitchFamily="34" charset="0"/>
              </a:rPr>
              <a:t> </a:t>
            </a:r>
            <a:r>
              <a:rPr lang="en-US" sz="1600" dirty="0" err="1">
                <a:latin typeface="+mj-lt"/>
                <a:cs typeface="Arial" pitchFamily="34" charset="0"/>
              </a:rPr>
              <a:t>empObj</a:t>
            </a:r>
            <a:r>
              <a:rPr lang="en-US" sz="1600" dirty="0">
                <a:latin typeface="+mj-lt"/>
                <a:cs typeface="Arial" pitchFamily="34" charset="0"/>
              </a:rPr>
              <a:t> : employees) ) </a:t>
            </a:r>
          </a:p>
          <a:p>
            <a:pPr lvl="1"/>
            <a:r>
              <a:rPr lang="en-US" sz="1600" dirty="0">
                <a:latin typeface="+mj-lt"/>
                <a:cs typeface="Arial" pitchFamily="34" charset="0"/>
              </a:rPr>
              <a:t>          </a:t>
            </a:r>
            <a:r>
              <a:rPr lang="en-US" sz="1600" dirty="0" err="1">
                <a:latin typeface="+mj-lt"/>
                <a:cs typeface="Arial" pitchFamily="34" charset="0"/>
              </a:rPr>
              <a:t>System.out.println</a:t>
            </a:r>
            <a:r>
              <a:rPr lang="en-US" sz="1600" dirty="0">
                <a:latin typeface="+mj-lt"/>
                <a:cs typeface="Arial" pitchFamily="34" charset="0"/>
              </a:rPr>
              <a:t>( </a:t>
            </a:r>
            <a:r>
              <a:rPr lang="en-US" sz="1600" dirty="0" err="1">
                <a:latin typeface="+mj-lt"/>
                <a:cs typeface="Arial" pitchFamily="34" charset="0"/>
              </a:rPr>
              <a:t>empObj</a:t>
            </a:r>
            <a:r>
              <a:rPr lang="en-US" sz="1600" dirty="0">
                <a:latin typeface="+mj-lt"/>
                <a:cs typeface="Arial" pitchFamily="34" charset="0"/>
              </a:rPr>
              <a:t> ); }}</a:t>
            </a:r>
          </a:p>
        </p:txBody>
      </p:sp>
    </p:spTree>
    <p:extLst>
      <p:ext uri="{BB962C8B-B14F-4D97-AF65-F5344CB8AC3E}">
        <p14:creationId xmlns:p14="http://schemas.microsoft.com/office/powerpoint/2010/main" val="24150594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11.3: Iterating Collection </a:t>
            </a:r>
            <a:br>
              <a:rPr lang="en-US" sz="2000" dirty="0"/>
            </a:br>
            <a:r>
              <a:rPr lang="en-US" sz="2000" dirty="0"/>
              <a:t>Demo :Concept of Iterators</a:t>
            </a:r>
          </a:p>
        </p:txBody>
      </p:sp>
      <p:sp>
        <p:nvSpPr>
          <p:cNvPr id="218115" name="Rectangle 3"/>
          <p:cNvSpPr>
            <a:spLocks noGrp="1"/>
          </p:cNvSpPr>
          <p:nvPr>
            <p:ph idx="4294967295"/>
          </p:nvPr>
        </p:nvSpPr>
        <p:spPr>
          <a:xfrm>
            <a:off x="807522" y="1495425"/>
            <a:ext cx="7564582" cy="4643438"/>
          </a:xfrm>
        </p:spPr>
        <p:txBody>
          <a:bodyPr/>
          <a:lstStyle/>
          <a:p>
            <a:r>
              <a:rPr lang="en-US" dirty="0">
                <a:solidFill>
                  <a:schemeClr val="tx1"/>
                </a:solidFill>
              </a:rPr>
              <a:t>Execute:</a:t>
            </a:r>
          </a:p>
          <a:p>
            <a:pPr lvl="1"/>
            <a:r>
              <a:rPr lang="en-US" dirty="0">
                <a:solidFill>
                  <a:schemeClr val="tx1"/>
                </a:solidFill>
              </a:rPr>
              <a:t>MailList.java</a:t>
            </a:r>
          </a:p>
          <a:p>
            <a:pPr lvl="1"/>
            <a:r>
              <a:rPr lang="en-US" dirty="0">
                <a:solidFill>
                  <a:schemeClr val="tx1"/>
                </a:solidFill>
              </a:rPr>
              <a:t>ItTest.java program</a:t>
            </a:r>
          </a:p>
          <a:p>
            <a:endParaRPr lang="en-US" dirty="0">
              <a:solidFill>
                <a:schemeClr val="tx1"/>
              </a:solidFill>
            </a:endParaRPr>
          </a:p>
        </p:txBody>
      </p:sp>
    </p:spTree>
    <p:extLst>
      <p:ext uri="{BB962C8B-B14F-4D97-AF65-F5344CB8AC3E}">
        <p14:creationId xmlns:p14="http://schemas.microsoft.com/office/powerpoint/2010/main" val="40003846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11.4: Implementing Classes </a:t>
            </a:r>
            <a:br>
              <a:rPr lang="en-US" sz="2000" dirty="0"/>
            </a:br>
            <a:r>
              <a:rPr lang="en-US" sz="2000" dirty="0" err="1"/>
              <a:t>ArrayList</a:t>
            </a:r>
            <a:r>
              <a:rPr lang="en-US" sz="2000" dirty="0"/>
              <a:t> Class</a:t>
            </a:r>
          </a:p>
        </p:txBody>
      </p:sp>
      <p:sp>
        <p:nvSpPr>
          <p:cNvPr id="118797" name="Rectangle 13"/>
          <p:cNvSpPr>
            <a:spLocks noGrp="1"/>
          </p:cNvSpPr>
          <p:nvPr>
            <p:ph idx="4294967295"/>
          </p:nvPr>
        </p:nvSpPr>
        <p:spPr>
          <a:xfrm>
            <a:off x="298450" y="1495425"/>
            <a:ext cx="8845550" cy="4643438"/>
          </a:xfrm>
        </p:spPr>
        <p:txBody>
          <a:bodyPr/>
          <a:lstStyle/>
          <a:p>
            <a:r>
              <a:rPr lang="en-US" dirty="0">
                <a:solidFill>
                  <a:schemeClr val="tx1"/>
                </a:solidFill>
              </a:rPr>
              <a:t>An </a:t>
            </a:r>
            <a:r>
              <a:rPr lang="en-US" dirty="0" err="1">
                <a:solidFill>
                  <a:schemeClr val="tx1"/>
                </a:solidFill>
              </a:rPr>
              <a:t>ArrayList</a:t>
            </a:r>
            <a:r>
              <a:rPr lang="en-US" dirty="0">
                <a:solidFill>
                  <a:schemeClr val="tx1"/>
                </a:solidFill>
              </a:rPr>
              <a:t> Class can grow dynamically.</a:t>
            </a:r>
          </a:p>
          <a:p>
            <a:r>
              <a:rPr lang="en-US" dirty="0">
                <a:solidFill>
                  <a:schemeClr val="tx1"/>
                </a:solidFill>
              </a:rPr>
              <a:t>It provides more powerful insertion and search mechanisms than arrays.</a:t>
            </a:r>
          </a:p>
          <a:p>
            <a:r>
              <a:rPr lang="en-US" dirty="0">
                <a:solidFill>
                  <a:schemeClr val="tx1"/>
                </a:solidFill>
              </a:rPr>
              <a:t>It gives faster Iteration and fast random access.</a:t>
            </a:r>
          </a:p>
          <a:p>
            <a:r>
              <a:rPr lang="en-US" dirty="0">
                <a:solidFill>
                  <a:schemeClr val="tx1"/>
                </a:solidFill>
              </a:rPr>
              <a:t>It uses Ordered Collection (by index), but not Sorted.</a:t>
            </a:r>
          </a:p>
        </p:txBody>
      </p:sp>
      <p:sp>
        <p:nvSpPr>
          <p:cNvPr id="118791" name="AutoShape 7"/>
          <p:cNvSpPr>
            <a:spLocks noChangeArrowheads="1"/>
          </p:cNvSpPr>
          <p:nvPr/>
        </p:nvSpPr>
        <p:spPr bwMode="auto">
          <a:xfrm>
            <a:off x="587832" y="3440897"/>
            <a:ext cx="7848600" cy="1135714"/>
          </a:xfrm>
          <a:prstGeom prst="roundRect">
            <a:avLst>
              <a:gd name="adj" fmla="val 16667"/>
            </a:avLst>
          </a:prstGeom>
          <a:noFill/>
          <a:ln w="19050">
            <a:solidFill>
              <a:schemeClr val="tx1"/>
            </a:solidFill>
            <a:round/>
            <a:headEnd/>
            <a:tailEnd/>
          </a:ln>
          <a:effectLst/>
        </p:spPr>
        <p:txBody>
          <a:bodyPr wrap="none" anchor="ctr"/>
          <a:lstStyle/>
          <a:p>
            <a:pPr lvl="1"/>
            <a:r>
              <a:rPr lang="en-US" sz="1600" dirty="0" err="1">
                <a:latin typeface="+mj-lt"/>
                <a:cs typeface="Arial" pitchFamily="34" charset="0"/>
              </a:rPr>
              <a:t>ArrayList</a:t>
            </a:r>
            <a:r>
              <a:rPr lang="en-US" sz="1600" dirty="0">
                <a:latin typeface="+mj-lt"/>
                <a:cs typeface="Arial" pitchFamily="34" charset="0"/>
              </a:rPr>
              <a:t>&lt;Integer&gt; list = new </a:t>
            </a:r>
            <a:r>
              <a:rPr lang="en-US" sz="1600" dirty="0" err="1">
                <a:latin typeface="+mj-lt"/>
                <a:cs typeface="Arial" pitchFamily="34" charset="0"/>
              </a:rPr>
              <a:t>ArrayList</a:t>
            </a:r>
            <a:r>
              <a:rPr lang="en-US" sz="1600" dirty="0">
                <a:latin typeface="+mj-lt"/>
                <a:cs typeface="Arial" pitchFamily="34" charset="0"/>
              </a:rPr>
              <a:t>&lt;Integer&gt;();</a:t>
            </a:r>
          </a:p>
          <a:p>
            <a:pPr lvl="1"/>
            <a:r>
              <a:rPr lang="en-US" sz="1600" dirty="0" err="1">
                <a:latin typeface="+mj-lt"/>
                <a:cs typeface="Arial" pitchFamily="34" charset="0"/>
              </a:rPr>
              <a:t>list.add</a:t>
            </a:r>
            <a:r>
              <a:rPr lang="en-US" sz="1600" dirty="0">
                <a:latin typeface="+mj-lt"/>
                <a:cs typeface="Arial" pitchFamily="34" charset="0"/>
              </a:rPr>
              <a:t>(0, new Integer(42));</a:t>
            </a:r>
          </a:p>
          <a:p>
            <a:pPr lvl="1"/>
            <a:r>
              <a:rPr lang="en-US" sz="1600" dirty="0" err="1">
                <a:latin typeface="+mj-lt"/>
                <a:cs typeface="Arial" pitchFamily="34" charset="0"/>
              </a:rPr>
              <a:t>int</a:t>
            </a:r>
            <a:r>
              <a:rPr lang="en-US" sz="1600" dirty="0">
                <a:latin typeface="+mj-lt"/>
                <a:cs typeface="Arial" pitchFamily="34" charset="0"/>
              </a:rPr>
              <a:t> total = </a:t>
            </a:r>
            <a:r>
              <a:rPr lang="en-US" sz="1600" dirty="0" err="1">
                <a:latin typeface="+mj-lt"/>
                <a:cs typeface="Arial" pitchFamily="34" charset="0"/>
              </a:rPr>
              <a:t>list.get</a:t>
            </a:r>
            <a:r>
              <a:rPr lang="en-US" sz="1600" dirty="0">
                <a:latin typeface="+mj-lt"/>
                <a:cs typeface="Arial" pitchFamily="34" charset="0"/>
              </a:rPr>
              <a:t>(0).</a:t>
            </a:r>
            <a:r>
              <a:rPr lang="en-US" sz="1600" dirty="0" err="1">
                <a:latin typeface="+mj-lt"/>
                <a:cs typeface="Arial" pitchFamily="34" charset="0"/>
              </a:rPr>
              <a:t>intValue</a:t>
            </a:r>
            <a:r>
              <a:rPr lang="en-US" sz="1600" dirty="0">
                <a:latin typeface="+mj-lt"/>
                <a:cs typeface="Arial" pitchFamily="34" charset="0"/>
              </a:rPr>
              <a:t>(); </a:t>
            </a:r>
          </a:p>
        </p:txBody>
      </p:sp>
    </p:spTree>
    <p:extLst>
      <p:ext uri="{BB962C8B-B14F-4D97-AF65-F5344CB8AC3E}">
        <p14:creationId xmlns:p14="http://schemas.microsoft.com/office/powerpoint/2010/main" val="21207523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11.4: Implementing Classes</a:t>
            </a:r>
            <a:br>
              <a:rPr lang="en-US" sz="2000" dirty="0"/>
            </a:br>
            <a:r>
              <a:rPr lang="en-US" sz="2000" dirty="0" smtClean="0"/>
              <a:t>Demo: Array List </a:t>
            </a:r>
            <a:r>
              <a:rPr lang="en-US" sz="2000" dirty="0"/>
              <a:t>Class</a:t>
            </a:r>
          </a:p>
        </p:txBody>
      </p:sp>
      <p:sp>
        <p:nvSpPr>
          <p:cNvPr id="227331" name="Rectangle 3"/>
          <p:cNvSpPr>
            <a:spLocks noGrp="1"/>
          </p:cNvSpPr>
          <p:nvPr>
            <p:ph idx="4294967295"/>
          </p:nvPr>
        </p:nvSpPr>
        <p:spPr>
          <a:xfrm>
            <a:off x="391886" y="1495425"/>
            <a:ext cx="6258152" cy="4643438"/>
          </a:xfrm>
        </p:spPr>
        <p:txBody>
          <a:bodyPr/>
          <a:lstStyle/>
          <a:p>
            <a:r>
              <a:rPr lang="en-US" dirty="0">
                <a:solidFill>
                  <a:schemeClr val="tx1"/>
                </a:solidFill>
              </a:rPr>
              <a:t>Execute the ArrayListDemo.java program</a:t>
            </a:r>
          </a:p>
        </p:txBody>
      </p:sp>
    </p:spTree>
    <p:extLst>
      <p:ext uri="{BB962C8B-B14F-4D97-AF65-F5344CB8AC3E}">
        <p14:creationId xmlns:p14="http://schemas.microsoft.com/office/powerpoint/2010/main" val="10124528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0" name="Rectangle 12"/>
          <p:cNvSpPr>
            <a:spLocks noGrp="1"/>
          </p:cNvSpPr>
          <p:nvPr>
            <p:ph type="title" idx="4294967295"/>
          </p:nvPr>
        </p:nvSpPr>
        <p:spPr>
          <a:xfrm>
            <a:off x="0" y="412750"/>
            <a:ext cx="8531225" cy="855663"/>
          </a:xfrm>
        </p:spPr>
        <p:txBody>
          <a:bodyPr>
            <a:normAutofit/>
          </a:bodyPr>
          <a:lstStyle/>
          <a:p>
            <a:r>
              <a:rPr lang="en-US" sz="2000" dirty="0"/>
              <a:t>11.4: Implementing Classes</a:t>
            </a:r>
            <a:r>
              <a:rPr lang="en-US" sz="2000" b="1" dirty="0"/>
              <a:t/>
            </a:r>
            <a:br>
              <a:rPr lang="en-US" sz="2000" b="1" dirty="0"/>
            </a:br>
            <a:r>
              <a:rPr lang="en-US" sz="2000" dirty="0" err="1"/>
              <a:t>HashSet</a:t>
            </a:r>
            <a:r>
              <a:rPr lang="en-US" sz="2000" dirty="0"/>
              <a:t> Class</a:t>
            </a:r>
          </a:p>
        </p:txBody>
      </p:sp>
      <p:sp>
        <p:nvSpPr>
          <p:cNvPr id="119821" name="Rectangle 13"/>
          <p:cNvSpPr>
            <a:spLocks noGrp="1"/>
          </p:cNvSpPr>
          <p:nvPr>
            <p:ph idx="4294967295"/>
          </p:nvPr>
        </p:nvSpPr>
        <p:spPr>
          <a:xfrm>
            <a:off x="298450" y="1495425"/>
            <a:ext cx="8845550" cy="4643438"/>
          </a:xfrm>
        </p:spPr>
        <p:txBody>
          <a:bodyPr/>
          <a:lstStyle/>
          <a:p>
            <a:r>
              <a:rPr lang="en-US" dirty="0" err="1">
                <a:solidFill>
                  <a:schemeClr val="tx1"/>
                </a:solidFill>
              </a:rPr>
              <a:t>HashSet</a:t>
            </a:r>
            <a:r>
              <a:rPr lang="en-US" dirty="0">
                <a:solidFill>
                  <a:schemeClr val="tx1"/>
                </a:solidFill>
              </a:rPr>
              <a:t> Class does not allow duplicates. </a:t>
            </a:r>
          </a:p>
          <a:p>
            <a:r>
              <a:rPr lang="en-US" dirty="0">
                <a:solidFill>
                  <a:schemeClr val="tx1"/>
                </a:solidFill>
              </a:rPr>
              <a:t>A </a:t>
            </a:r>
            <a:r>
              <a:rPr lang="en-US" dirty="0" err="1">
                <a:solidFill>
                  <a:schemeClr val="tx1"/>
                </a:solidFill>
              </a:rPr>
              <a:t>HashSet</a:t>
            </a:r>
            <a:r>
              <a:rPr lang="en-US" dirty="0">
                <a:solidFill>
                  <a:schemeClr val="tx1"/>
                </a:solidFill>
              </a:rPr>
              <a:t> is an unsorted, unordered Set. </a:t>
            </a:r>
          </a:p>
          <a:p>
            <a:r>
              <a:rPr lang="en-US" dirty="0">
                <a:solidFill>
                  <a:schemeClr val="tx1"/>
                </a:solidFill>
              </a:rPr>
              <a:t>It can be used when you want a collection with no duplicates and you do not care about the order when you iterate through it.</a:t>
            </a:r>
          </a:p>
        </p:txBody>
      </p:sp>
    </p:spTree>
    <p:extLst>
      <p:ext uri="{BB962C8B-B14F-4D97-AF65-F5344CB8AC3E}">
        <p14:creationId xmlns:p14="http://schemas.microsoft.com/office/powerpoint/2010/main" val="2512724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11.4: Implementing Classes</a:t>
            </a:r>
            <a:r>
              <a:rPr lang="en-US" sz="2000" b="1" dirty="0"/>
              <a:t/>
            </a:r>
            <a:br>
              <a:rPr lang="en-US" sz="2000" b="1" dirty="0"/>
            </a:br>
            <a:r>
              <a:rPr lang="en-US" sz="2000" dirty="0" smtClean="0"/>
              <a:t>Demo: Hash Set </a:t>
            </a:r>
            <a:r>
              <a:rPr lang="en-US" sz="2000" dirty="0"/>
              <a:t>Class</a:t>
            </a:r>
          </a:p>
        </p:txBody>
      </p:sp>
      <p:sp>
        <p:nvSpPr>
          <p:cNvPr id="230403" name="Rectangle 3"/>
          <p:cNvSpPr>
            <a:spLocks noGrp="1"/>
          </p:cNvSpPr>
          <p:nvPr>
            <p:ph idx="4294967295"/>
          </p:nvPr>
        </p:nvSpPr>
        <p:spPr>
          <a:xfrm>
            <a:off x="819396" y="1495425"/>
            <a:ext cx="6792687" cy="4643438"/>
          </a:xfrm>
        </p:spPr>
        <p:txBody>
          <a:bodyPr/>
          <a:lstStyle/>
          <a:p>
            <a:r>
              <a:rPr lang="en-US" dirty="0">
                <a:solidFill>
                  <a:schemeClr val="tx1"/>
                </a:solidFill>
              </a:rPr>
              <a:t>Execute the</a:t>
            </a:r>
            <a:r>
              <a:rPr lang="en-US" b="0" dirty="0">
                <a:solidFill>
                  <a:schemeClr val="tx1"/>
                </a:solidFill>
              </a:rPr>
              <a:t> </a:t>
            </a:r>
            <a:r>
              <a:rPr lang="en-US" dirty="0">
                <a:solidFill>
                  <a:schemeClr val="tx1"/>
                </a:solidFill>
              </a:rPr>
              <a:t>HashSetDemo.java program</a:t>
            </a:r>
          </a:p>
        </p:txBody>
      </p:sp>
    </p:spTree>
    <p:extLst>
      <p:ext uri="{BB962C8B-B14F-4D97-AF65-F5344CB8AC3E}">
        <p14:creationId xmlns:p14="http://schemas.microsoft.com/office/powerpoint/2010/main" val="15613663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40" name="Rectangle 8"/>
          <p:cNvSpPr>
            <a:spLocks noGrp="1"/>
          </p:cNvSpPr>
          <p:nvPr>
            <p:ph type="title" idx="4294967295"/>
          </p:nvPr>
        </p:nvSpPr>
        <p:spPr>
          <a:xfrm>
            <a:off x="0" y="412750"/>
            <a:ext cx="8531225" cy="855663"/>
          </a:xfrm>
        </p:spPr>
        <p:txBody>
          <a:bodyPr>
            <a:normAutofit/>
          </a:bodyPr>
          <a:lstStyle/>
          <a:p>
            <a:r>
              <a:rPr lang="en-US" sz="2000" dirty="0"/>
              <a:t>11.4: Implementing Classes</a:t>
            </a:r>
            <a:r>
              <a:rPr lang="en-US" sz="2000" dirty="0" smtClean="0"/>
              <a:t/>
            </a:r>
            <a:br>
              <a:rPr lang="en-US" sz="2000" dirty="0" smtClean="0"/>
            </a:br>
            <a:r>
              <a:rPr lang="en-US" sz="2000" dirty="0" err="1" smtClean="0"/>
              <a:t>TreeSet</a:t>
            </a:r>
            <a:r>
              <a:rPr lang="en-US" sz="2000" dirty="0" smtClean="0"/>
              <a:t> </a:t>
            </a:r>
            <a:r>
              <a:rPr lang="en-US" sz="2000" dirty="0"/>
              <a:t>class</a:t>
            </a:r>
          </a:p>
        </p:txBody>
      </p:sp>
      <p:sp>
        <p:nvSpPr>
          <p:cNvPr id="120841" name="Rectangle 9"/>
          <p:cNvSpPr>
            <a:spLocks noGrp="1"/>
          </p:cNvSpPr>
          <p:nvPr>
            <p:ph idx="4294967295"/>
          </p:nvPr>
        </p:nvSpPr>
        <p:spPr>
          <a:xfrm>
            <a:off x="298450" y="1495425"/>
            <a:ext cx="8845550" cy="4643438"/>
          </a:xfrm>
        </p:spPr>
        <p:txBody>
          <a:bodyPr/>
          <a:lstStyle/>
          <a:p>
            <a:r>
              <a:rPr lang="en-US" dirty="0" err="1">
                <a:solidFill>
                  <a:schemeClr val="tx1"/>
                </a:solidFill>
              </a:rPr>
              <a:t>TreeSet</a:t>
            </a:r>
            <a:r>
              <a:rPr lang="en-US" dirty="0">
                <a:solidFill>
                  <a:schemeClr val="tx1"/>
                </a:solidFill>
              </a:rPr>
              <a:t> does not allow duplicates. </a:t>
            </a:r>
          </a:p>
          <a:p>
            <a:r>
              <a:rPr lang="en-US" dirty="0">
                <a:solidFill>
                  <a:schemeClr val="tx1"/>
                </a:solidFill>
              </a:rPr>
              <a:t>It iterates in sorted order.</a:t>
            </a:r>
          </a:p>
          <a:p>
            <a:r>
              <a:rPr lang="en-US" dirty="0">
                <a:solidFill>
                  <a:schemeClr val="tx1"/>
                </a:solidFill>
              </a:rPr>
              <a:t>Sorted Collection: </a:t>
            </a:r>
          </a:p>
          <a:p>
            <a:pPr lvl="1"/>
            <a:r>
              <a:rPr lang="en-US" dirty="0">
                <a:solidFill>
                  <a:schemeClr val="tx1"/>
                </a:solidFill>
              </a:rPr>
              <a:t>By default elements will be in ascending order.</a:t>
            </a:r>
          </a:p>
          <a:p>
            <a:r>
              <a:rPr lang="en-US" dirty="0">
                <a:solidFill>
                  <a:schemeClr val="tx1"/>
                </a:solidFill>
              </a:rPr>
              <a:t>Not synchronized:</a:t>
            </a:r>
          </a:p>
          <a:p>
            <a:pPr lvl="1"/>
            <a:r>
              <a:rPr lang="en-US" dirty="0">
                <a:solidFill>
                  <a:schemeClr val="tx1"/>
                </a:solidFill>
              </a:rPr>
              <a:t>If more than one thread wants to access it at the same time, then it must be synchronized externally.</a:t>
            </a:r>
          </a:p>
        </p:txBody>
      </p:sp>
    </p:spTree>
    <p:extLst>
      <p:ext uri="{BB962C8B-B14F-4D97-AF65-F5344CB8AC3E}">
        <p14:creationId xmlns:p14="http://schemas.microsoft.com/office/powerpoint/2010/main" val="14770859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11.4: Implementing Classes</a:t>
            </a:r>
            <a:r>
              <a:rPr lang="en-US" sz="2000" b="1" dirty="0"/>
              <a:t/>
            </a:r>
            <a:br>
              <a:rPr lang="en-US" sz="2000" b="1" dirty="0"/>
            </a:br>
            <a:r>
              <a:rPr lang="en-US" sz="2000" dirty="0" smtClean="0"/>
              <a:t>Demo: Tree Set </a:t>
            </a:r>
            <a:r>
              <a:rPr lang="en-US" sz="2000" dirty="0"/>
              <a:t>class</a:t>
            </a:r>
          </a:p>
        </p:txBody>
      </p:sp>
      <p:sp>
        <p:nvSpPr>
          <p:cNvPr id="233475" name="Rectangle 3"/>
          <p:cNvSpPr>
            <a:spLocks noGrp="1"/>
          </p:cNvSpPr>
          <p:nvPr>
            <p:ph idx="4294967295"/>
          </p:nvPr>
        </p:nvSpPr>
        <p:spPr>
          <a:xfrm>
            <a:off x="356260" y="1495425"/>
            <a:ext cx="6293778" cy="4643438"/>
          </a:xfrm>
        </p:spPr>
        <p:txBody>
          <a:bodyPr/>
          <a:lstStyle/>
          <a:p>
            <a:pPr>
              <a:lnSpc>
                <a:spcPts val="3500"/>
              </a:lnSpc>
            </a:pPr>
            <a:r>
              <a:rPr lang="en-US" dirty="0">
                <a:solidFill>
                  <a:schemeClr val="tx1"/>
                </a:solidFill>
              </a:rPr>
              <a:t>Execute the Treeset.java program</a:t>
            </a:r>
          </a:p>
        </p:txBody>
      </p:sp>
    </p:spTree>
    <p:extLst>
      <p:ext uri="{BB962C8B-B14F-4D97-AF65-F5344CB8AC3E}">
        <p14:creationId xmlns:p14="http://schemas.microsoft.com/office/powerpoint/2010/main" val="32635137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Lesson Objectives</a:t>
            </a:r>
            <a:endParaRPr lang="en-US" sz="2000" dirty="0"/>
          </a:p>
        </p:txBody>
      </p:sp>
      <p:sp>
        <p:nvSpPr>
          <p:cNvPr id="2" name="Content Placeholder 1"/>
          <p:cNvSpPr>
            <a:spLocks noGrp="1"/>
          </p:cNvSpPr>
          <p:nvPr>
            <p:ph idx="4294967295"/>
          </p:nvPr>
        </p:nvSpPr>
        <p:spPr>
          <a:xfrm>
            <a:off x="558140" y="1495425"/>
            <a:ext cx="7433954" cy="4643438"/>
          </a:xfrm>
        </p:spPr>
        <p:txBody>
          <a:bodyPr/>
          <a:lstStyle/>
          <a:p>
            <a:r>
              <a:rPr lang="en-US" dirty="0"/>
              <a:t>After completing this lesson, participants will be able to </a:t>
            </a:r>
            <a:endParaRPr lang="en-US" dirty="0" smtClean="0"/>
          </a:p>
          <a:p>
            <a:endParaRPr lang="en-US" dirty="0"/>
          </a:p>
          <a:p>
            <a:pPr lvl="1"/>
            <a:r>
              <a:rPr lang="en-US" dirty="0"/>
              <a:t>Understand collection framework</a:t>
            </a:r>
          </a:p>
          <a:p>
            <a:pPr lvl="1"/>
            <a:r>
              <a:rPr lang="en-US" dirty="0"/>
              <a:t>Implement and use collection classes</a:t>
            </a:r>
          </a:p>
          <a:p>
            <a:pPr lvl="1"/>
            <a:r>
              <a:rPr lang="en-US" dirty="0"/>
              <a:t>Iterate collections</a:t>
            </a:r>
          </a:p>
          <a:p>
            <a:pPr lvl="1"/>
            <a:r>
              <a:rPr lang="en-US" dirty="0"/>
              <a:t>Create collection of user defined type</a:t>
            </a:r>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11.5: Comparable and Comparator</a:t>
            </a:r>
            <a:br>
              <a:rPr lang="en-US" sz="2000" dirty="0"/>
            </a:br>
            <a:r>
              <a:rPr lang="en-US" sz="2000" dirty="0" err="1" smtClean="0"/>
              <a:t>Comparator</a:t>
            </a:r>
            <a:r>
              <a:rPr lang="en-US" sz="2000" dirty="0" smtClean="0"/>
              <a:t> </a:t>
            </a:r>
            <a:r>
              <a:rPr lang="en-US" sz="2000" dirty="0"/>
              <a:t>Interface</a:t>
            </a:r>
          </a:p>
        </p:txBody>
      </p:sp>
      <p:sp>
        <p:nvSpPr>
          <p:cNvPr id="243716" name="Rectangle 4"/>
          <p:cNvSpPr>
            <a:spLocks noGrp="1"/>
          </p:cNvSpPr>
          <p:nvPr>
            <p:ph idx="4294967295"/>
          </p:nvPr>
        </p:nvSpPr>
        <p:spPr>
          <a:xfrm>
            <a:off x="298450" y="1495425"/>
            <a:ext cx="8845550" cy="4643438"/>
          </a:xfrm>
        </p:spPr>
        <p:txBody>
          <a:bodyPr/>
          <a:lstStyle/>
          <a:p>
            <a:r>
              <a:rPr lang="en-US" dirty="0">
                <a:solidFill>
                  <a:schemeClr val="tx1"/>
                </a:solidFill>
              </a:rPr>
              <a:t>The </a:t>
            </a:r>
            <a:r>
              <a:rPr lang="en-US" b="0" dirty="0" err="1">
                <a:solidFill>
                  <a:schemeClr val="tx1"/>
                </a:solidFill>
              </a:rPr>
              <a:t>java.util.Comparator</a:t>
            </a:r>
            <a:r>
              <a:rPr lang="en-US" dirty="0">
                <a:solidFill>
                  <a:schemeClr val="tx1"/>
                </a:solidFill>
              </a:rPr>
              <a:t> interface can be used to sort the elements of an Array or a list in the required way.</a:t>
            </a:r>
          </a:p>
          <a:p>
            <a:r>
              <a:rPr lang="en-US" dirty="0">
                <a:solidFill>
                  <a:schemeClr val="tx1"/>
                </a:solidFill>
              </a:rPr>
              <a:t>It gives you the capability to sort a given collection in any number of different ways.</a:t>
            </a:r>
          </a:p>
          <a:p>
            <a:r>
              <a:rPr lang="en-US" dirty="0">
                <a:solidFill>
                  <a:schemeClr val="tx1"/>
                </a:solidFill>
              </a:rPr>
              <a:t>Methods defined in Comparator Interface are as follows:</a:t>
            </a:r>
          </a:p>
          <a:p>
            <a:pPr lvl="1"/>
            <a:r>
              <a:rPr lang="en-US" dirty="0" err="1">
                <a:solidFill>
                  <a:schemeClr val="tx1"/>
                </a:solidFill>
              </a:rPr>
              <a:t>int</a:t>
            </a:r>
            <a:r>
              <a:rPr lang="en-US" dirty="0">
                <a:solidFill>
                  <a:schemeClr val="tx1"/>
                </a:solidFill>
              </a:rPr>
              <a:t> compare(Object o1, Object o2)</a:t>
            </a:r>
          </a:p>
          <a:p>
            <a:pPr lvl="2"/>
            <a:r>
              <a:rPr lang="en-US" dirty="0">
                <a:solidFill>
                  <a:schemeClr val="tx1"/>
                </a:solidFill>
              </a:rPr>
              <a:t>It returns true if the iteration has more elements.</a:t>
            </a:r>
          </a:p>
          <a:p>
            <a:pPr lvl="1"/>
            <a:r>
              <a:rPr lang="en-US" dirty="0" err="1">
                <a:solidFill>
                  <a:schemeClr val="tx1"/>
                </a:solidFill>
              </a:rPr>
              <a:t>boolean</a:t>
            </a:r>
            <a:r>
              <a:rPr lang="en-US" dirty="0">
                <a:solidFill>
                  <a:schemeClr val="tx1"/>
                </a:solidFill>
              </a:rPr>
              <a:t> equals(Object </a:t>
            </a:r>
            <a:r>
              <a:rPr lang="en-US" dirty="0" err="1">
                <a:solidFill>
                  <a:schemeClr val="tx1"/>
                </a:solidFill>
              </a:rPr>
              <a:t>obj</a:t>
            </a:r>
            <a:r>
              <a:rPr lang="en-US" dirty="0">
                <a:solidFill>
                  <a:schemeClr val="tx1"/>
                </a:solidFill>
              </a:rPr>
              <a:t>) </a:t>
            </a:r>
          </a:p>
          <a:p>
            <a:pPr lvl="2"/>
            <a:r>
              <a:rPr lang="en-US" dirty="0">
                <a:solidFill>
                  <a:schemeClr val="tx1"/>
                </a:solidFill>
              </a:rPr>
              <a:t>It checks whether an object equals the invoking comparator.</a:t>
            </a:r>
          </a:p>
        </p:txBody>
      </p:sp>
    </p:spTree>
    <p:extLst>
      <p:ext uri="{BB962C8B-B14F-4D97-AF65-F5344CB8AC3E}">
        <p14:creationId xmlns:p14="http://schemas.microsoft.com/office/powerpoint/2010/main" val="29944415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11.5: Comparable and Comparator</a:t>
            </a:r>
            <a:br>
              <a:rPr lang="en-US" sz="2000" dirty="0"/>
            </a:br>
            <a:r>
              <a:rPr lang="en-US" sz="2000" dirty="0" smtClean="0"/>
              <a:t>Comparable </a:t>
            </a:r>
            <a:r>
              <a:rPr lang="en-US" sz="2000" dirty="0"/>
              <a:t>Interface</a:t>
            </a:r>
          </a:p>
        </p:txBody>
      </p:sp>
      <p:sp>
        <p:nvSpPr>
          <p:cNvPr id="243716" name="Rectangle 4"/>
          <p:cNvSpPr>
            <a:spLocks noGrp="1"/>
          </p:cNvSpPr>
          <p:nvPr>
            <p:ph idx="4294967295"/>
          </p:nvPr>
        </p:nvSpPr>
        <p:spPr>
          <a:xfrm>
            <a:off x="298450" y="1495425"/>
            <a:ext cx="8845550" cy="4643438"/>
          </a:xfrm>
        </p:spPr>
        <p:txBody>
          <a:bodyPr/>
          <a:lstStyle/>
          <a:p>
            <a:r>
              <a:rPr lang="en-US" dirty="0" err="1" smtClean="0">
                <a:solidFill>
                  <a:schemeClr val="tx1"/>
                </a:solidFill>
              </a:rPr>
              <a:t>Java.util.Comparable</a:t>
            </a:r>
            <a:r>
              <a:rPr lang="en-US" dirty="0" smtClean="0">
                <a:solidFill>
                  <a:schemeClr val="tx1"/>
                </a:solidFill>
              </a:rPr>
              <a:t>  interface imposes a total ordering on the objects of each class that implements it. </a:t>
            </a:r>
          </a:p>
          <a:p>
            <a:r>
              <a:rPr lang="en-US" dirty="0" smtClean="0">
                <a:solidFill>
                  <a:schemeClr val="tx1"/>
                </a:solidFill>
              </a:rPr>
              <a:t>This ordering is referred to as the class's </a:t>
            </a:r>
            <a:r>
              <a:rPr lang="en-US" i="1" dirty="0" smtClean="0">
                <a:solidFill>
                  <a:schemeClr val="tx1"/>
                </a:solidFill>
              </a:rPr>
              <a:t>natural ordering</a:t>
            </a:r>
            <a:r>
              <a:rPr lang="en-US" dirty="0" smtClean="0">
                <a:solidFill>
                  <a:schemeClr val="tx1"/>
                </a:solidFill>
              </a:rPr>
              <a:t>, and the class's </a:t>
            </a:r>
            <a:r>
              <a:rPr lang="en-US" dirty="0" err="1" smtClean="0">
                <a:solidFill>
                  <a:schemeClr val="tx1"/>
                </a:solidFill>
              </a:rPr>
              <a:t>compareTo</a:t>
            </a:r>
            <a:r>
              <a:rPr lang="en-US" dirty="0" smtClean="0">
                <a:solidFill>
                  <a:schemeClr val="tx1"/>
                </a:solidFill>
              </a:rPr>
              <a:t> method is referred to as its </a:t>
            </a:r>
            <a:r>
              <a:rPr lang="en-US" i="1" dirty="0" smtClean="0">
                <a:solidFill>
                  <a:schemeClr val="tx1"/>
                </a:solidFill>
              </a:rPr>
              <a:t>natural comparison method</a:t>
            </a:r>
            <a:r>
              <a:rPr lang="en-US" dirty="0" smtClean="0">
                <a:solidFill>
                  <a:schemeClr val="tx1"/>
                </a:solidFill>
              </a:rPr>
              <a:t>.</a:t>
            </a:r>
          </a:p>
          <a:p>
            <a:endParaRPr lang="en-US" dirty="0" smtClean="0">
              <a:solidFill>
                <a:schemeClr val="tx1"/>
              </a:solidFill>
            </a:endParaRPr>
          </a:p>
          <a:p>
            <a:r>
              <a:rPr lang="en-US" dirty="0" smtClean="0">
                <a:solidFill>
                  <a:schemeClr val="tx1"/>
                </a:solidFill>
              </a:rPr>
              <a:t>Methods </a:t>
            </a:r>
            <a:r>
              <a:rPr lang="en-US" dirty="0">
                <a:solidFill>
                  <a:schemeClr val="tx1"/>
                </a:solidFill>
              </a:rPr>
              <a:t>defined in </a:t>
            </a:r>
            <a:r>
              <a:rPr lang="en-US" dirty="0" smtClean="0">
                <a:solidFill>
                  <a:schemeClr val="tx1"/>
                </a:solidFill>
              </a:rPr>
              <a:t>Comparable </a:t>
            </a:r>
            <a:r>
              <a:rPr lang="en-US" dirty="0">
                <a:solidFill>
                  <a:schemeClr val="tx1"/>
                </a:solidFill>
              </a:rPr>
              <a:t>Interface are as follows</a:t>
            </a:r>
            <a:r>
              <a:rPr lang="en-US" dirty="0" smtClean="0">
                <a:solidFill>
                  <a:schemeClr val="tx1"/>
                </a:solidFill>
              </a:rPr>
              <a:t>:</a:t>
            </a:r>
          </a:p>
          <a:p>
            <a:pPr lvl="1"/>
            <a:r>
              <a:rPr lang="en-US" dirty="0" smtClean="0">
                <a:solidFill>
                  <a:schemeClr val="tx1"/>
                </a:solidFill>
              </a:rPr>
              <a:t>public </a:t>
            </a:r>
            <a:r>
              <a:rPr lang="en-US" dirty="0" err="1" smtClean="0">
                <a:solidFill>
                  <a:schemeClr val="tx1"/>
                </a:solidFill>
              </a:rPr>
              <a:t>int</a:t>
            </a:r>
            <a:r>
              <a:rPr lang="en-US" dirty="0" smtClean="0">
                <a:solidFill>
                  <a:schemeClr val="tx1"/>
                </a:solidFill>
              </a:rPr>
              <a:t> </a:t>
            </a:r>
            <a:r>
              <a:rPr lang="en-US" dirty="0" err="1" smtClean="0">
                <a:solidFill>
                  <a:schemeClr val="tx1"/>
                </a:solidFill>
              </a:rPr>
              <a:t>compareTo</a:t>
            </a:r>
            <a:r>
              <a:rPr lang="en-US" dirty="0" smtClean="0">
                <a:solidFill>
                  <a:schemeClr val="tx1"/>
                </a:solidFill>
              </a:rPr>
              <a:t>(Object</a:t>
            </a:r>
            <a:r>
              <a:rPr lang="en-US" dirty="0">
                <a:solidFill>
                  <a:schemeClr val="tx1"/>
                </a:solidFill>
              </a:rPr>
              <a:t> o</a:t>
            </a:r>
            <a:r>
              <a:rPr lang="en-US" dirty="0" smtClean="0">
                <a:solidFill>
                  <a:schemeClr val="tx1"/>
                </a:solidFill>
              </a:rPr>
              <a:t>)</a:t>
            </a:r>
          </a:p>
          <a:p>
            <a:pPr lvl="1"/>
            <a:r>
              <a:rPr lang="en-US" dirty="0" smtClean="0">
                <a:solidFill>
                  <a:schemeClr val="tx1"/>
                </a:solidFill>
              </a:rPr>
              <a:t>Compares this object with the specified object for order. Returns a negative integer, zero, or a positive integer as this object is less than, equal to, or greater than the specified object.</a:t>
            </a:r>
            <a:endParaRPr lang="en-US" dirty="0">
              <a:solidFill>
                <a:schemeClr val="tx1"/>
              </a:solidFill>
            </a:endParaRPr>
          </a:p>
        </p:txBody>
      </p:sp>
    </p:spTree>
    <p:extLst>
      <p:ext uri="{BB962C8B-B14F-4D97-AF65-F5344CB8AC3E}">
        <p14:creationId xmlns:p14="http://schemas.microsoft.com/office/powerpoint/2010/main" val="36515223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normAutofit/>
          </a:bodyPr>
          <a:lstStyle/>
          <a:p>
            <a:r>
              <a:rPr lang="en-US" sz="2000" dirty="0"/>
              <a:t>11.5: Comparable and Comparator</a:t>
            </a:r>
            <a:br>
              <a:rPr lang="en-US" sz="2000" dirty="0"/>
            </a:br>
            <a:r>
              <a:rPr lang="en-US" sz="2000" dirty="0" smtClean="0"/>
              <a:t>Comparable </a:t>
            </a:r>
            <a:r>
              <a:rPr lang="en-US" sz="2000" dirty="0"/>
              <a:t>Interface Example</a:t>
            </a:r>
          </a:p>
        </p:txBody>
      </p:sp>
      <p:sp>
        <p:nvSpPr>
          <p:cNvPr id="245764" name="AutoShape 4"/>
          <p:cNvSpPr>
            <a:spLocks noChangeArrowheads="1"/>
          </p:cNvSpPr>
          <p:nvPr/>
        </p:nvSpPr>
        <p:spPr bwMode="auto">
          <a:xfrm>
            <a:off x="391883" y="1510401"/>
            <a:ext cx="7362703" cy="3061606"/>
          </a:xfrm>
          <a:prstGeom prst="roundRect">
            <a:avLst>
              <a:gd name="adj" fmla="val 16667"/>
            </a:avLst>
          </a:prstGeom>
          <a:noFill/>
          <a:ln w="19050">
            <a:solidFill>
              <a:schemeClr val="tx1"/>
            </a:solidFill>
            <a:round/>
            <a:headEnd/>
            <a:tailEnd/>
          </a:ln>
          <a:effectLst/>
        </p:spPr>
        <p:txBody>
          <a:bodyPr wrap="none" anchor="ctr"/>
          <a:lstStyle/>
          <a:p>
            <a:pPr lvl="1"/>
            <a:r>
              <a:rPr lang="en-US" sz="1600" dirty="0">
                <a:latin typeface="+mj-lt"/>
                <a:cs typeface="Arial" pitchFamily="34" charset="0"/>
              </a:rPr>
              <a:t> class </a:t>
            </a:r>
            <a:r>
              <a:rPr lang="en-US" sz="1600" dirty="0" err="1">
                <a:latin typeface="+mj-lt"/>
                <a:cs typeface="Arial" pitchFamily="34" charset="0"/>
              </a:rPr>
              <a:t>Emp</a:t>
            </a:r>
            <a:r>
              <a:rPr lang="en-US" sz="1600" dirty="0">
                <a:latin typeface="+mj-lt"/>
                <a:cs typeface="Arial" pitchFamily="34" charset="0"/>
              </a:rPr>
              <a:t> implements Comparable {</a:t>
            </a:r>
          </a:p>
          <a:p>
            <a:pPr lvl="1"/>
            <a:r>
              <a:rPr lang="en-US" sz="1600" dirty="0">
                <a:latin typeface="+mj-lt"/>
                <a:cs typeface="Arial" pitchFamily="34" charset="0"/>
              </a:rPr>
              <a:t>     </a:t>
            </a:r>
            <a:r>
              <a:rPr lang="en-US" sz="1600" dirty="0" err="1">
                <a:latin typeface="+mj-lt"/>
                <a:cs typeface="Arial" pitchFamily="34" charset="0"/>
              </a:rPr>
              <a:t>int</a:t>
            </a:r>
            <a:r>
              <a:rPr lang="en-US" sz="1600" dirty="0">
                <a:latin typeface="+mj-lt"/>
                <a:cs typeface="Arial" pitchFamily="34" charset="0"/>
              </a:rPr>
              <a:t> </a:t>
            </a:r>
            <a:r>
              <a:rPr lang="en-US" sz="1600" dirty="0" err="1">
                <a:latin typeface="+mj-lt"/>
                <a:cs typeface="Arial" pitchFamily="34" charset="0"/>
              </a:rPr>
              <a:t>empID</a:t>
            </a:r>
            <a:r>
              <a:rPr lang="en-US" sz="1600" dirty="0">
                <a:latin typeface="+mj-lt"/>
                <a:cs typeface="Arial" pitchFamily="34" charset="0"/>
              </a:rPr>
              <a:t>;</a:t>
            </a:r>
          </a:p>
          <a:p>
            <a:pPr lvl="1"/>
            <a:r>
              <a:rPr lang="en-US" sz="1600" dirty="0">
                <a:latin typeface="+mj-lt"/>
                <a:cs typeface="Arial" pitchFamily="34" charset="0"/>
              </a:rPr>
              <a:t>     String </a:t>
            </a:r>
            <a:r>
              <a:rPr lang="en-US" sz="1600" dirty="0" err="1">
                <a:latin typeface="+mj-lt"/>
                <a:cs typeface="Arial" pitchFamily="34" charset="0"/>
              </a:rPr>
              <a:t>empName</a:t>
            </a:r>
            <a:r>
              <a:rPr lang="en-US" sz="1600" dirty="0">
                <a:latin typeface="+mj-lt"/>
                <a:cs typeface="Arial" pitchFamily="34" charset="0"/>
              </a:rPr>
              <a:t>;</a:t>
            </a:r>
          </a:p>
          <a:p>
            <a:pPr lvl="1"/>
            <a:r>
              <a:rPr lang="en-US" sz="1600" dirty="0">
                <a:latin typeface="+mj-lt"/>
                <a:cs typeface="Arial" pitchFamily="34" charset="0"/>
              </a:rPr>
              <a:t>     double </a:t>
            </a:r>
            <a:r>
              <a:rPr lang="en-US" sz="1600" dirty="0" err="1">
                <a:latin typeface="+mj-lt"/>
                <a:cs typeface="Arial" pitchFamily="34" charset="0"/>
              </a:rPr>
              <a:t>empSal</a:t>
            </a:r>
            <a:r>
              <a:rPr lang="en-US" sz="1600" dirty="0">
                <a:latin typeface="+mj-lt"/>
                <a:cs typeface="Arial" pitchFamily="34" charset="0"/>
              </a:rPr>
              <a:t>;</a:t>
            </a:r>
          </a:p>
          <a:p>
            <a:pPr lvl="1"/>
            <a:r>
              <a:rPr lang="en-US" sz="1600" dirty="0">
                <a:latin typeface="+mj-lt"/>
                <a:cs typeface="Arial" pitchFamily="34" charset="0"/>
              </a:rPr>
              <a:t>      public </a:t>
            </a:r>
            <a:r>
              <a:rPr lang="en-US" sz="1600" dirty="0" err="1">
                <a:latin typeface="+mj-lt"/>
                <a:cs typeface="Arial" pitchFamily="34" charset="0"/>
              </a:rPr>
              <a:t>Emp</a:t>
            </a:r>
            <a:r>
              <a:rPr lang="en-US" sz="1600" dirty="0">
                <a:latin typeface="+mj-lt"/>
                <a:cs typeface="Arial" pitchFamily="34" charset="0"/>
              </a:rPr>
              <a:t>(String </a:t>
            </a:r>
            <a:r>
              <a:rPr lang="en-US" sz="1600" dirty="0" err="1">
                <a:latin typeface="+mj-lt"/>
                <a:cs typeface="Arial" pitchFamily="34" charset="0"/>
              </a:rPr>
              <a:t>ename</a:t>
            </a:r>
            <a:r>
              <a:rPr lang="en-US" sz="1600" dirty="0">
                <a:latin typeface="+mj-lt"/>
                <a:cs typeface="Arial" pitchFamily="34" charset="0"/>
              </a:rPr>
              <a:t>, double </a:t>
            </a:r>
            <a:r>
              <a:rPr lang="en-US" sz="1600" dirty="0" err="1">
                <a:latin typeface="+mj-lt"/>
                <a:cs typeface="Arial" pitchFamily="34" charset="0"/>
              </a:rPr>
              <a:t>sal</a:t>
            </a:r>
            <a:r>
              <a:rPr lang="en-US" sz="1600" dirty="0">
                <a:latin typeface="+mj-lt"/>
                <a:cs typeface="Arial" pitchFamily="34" charset="0"/>
              </a:rPr>
              <a:t>) { …  }</a:t>
            </a:r>
          </a:p>
          <a:p>
            <a:pPr lvl="1"/>
            <a:r>
              <a:rPr lang="en-US" sz="1600" dirty="0">
                <a:latin typeface="+mj-lt"/>
                <a:cs typeface="Arial" pitchFamily="34" charset="0"/>
              </a:rPr>
              <a:t>      public String </a:t>
            </a:r>
            <a:r>
              <a:rPr lang="en-US" sz="1600" dirty="0" err="1">
                <a:latin typeface="+mj-lt"/>
                <a:cs typeface="Arial" pitchFamily="34" charset="0"/>
              </a:rPr>
              <a:t>toString</a:t>
            </a:r>
            <a:r>
              <a:rPr lang="en-US" sz="1600" dirty="0">
                <a:latin typeface="+mj-lt"/>
                <a:cs typeface="Arial" pitchFamily="34" charset="0"/>
              </a:rPr>
              <a:t>() {  …  }</a:t>
            </a:r>
          </a:p>
          <a:p>
            <a:pPr lvl="1"/>
            <a:r>
              <a:rPr lang="en-US" sz="1600" dirty="0">
                <a:latin typeface="+mj-lt"/>
                <a:cs typeface="Arial" pitchFamily="34" charset="0"/>
              </a:rPr>
              <a:t>      </a:t>
            </a:r>
          </a:p>
          <a:p>
            <a:pPr lvl="1"/>
            <a:r>
              <a:rPr lang="en-US" sz="1600" dirty="0">
                <a:latin typeface="+mj-lt"/>
                <a:cs typeface="Arial" pitchFamily="34" charset="0"/>
              </a:rPr>
              <a:t>       public </a:t>
            </a:r>
            <a:r>
              <a:rPr lang="en-US" sz="1600" dirty="0" err="1">
                <a:latin typeface="+mj-lt"/>
                <a:cs typeface="Arial" pitchFamily="34" charset="0"/>
              </a:rPr>
              <a:t>int</a:t>
            </a:r>
            <a:r>
              <a:rPr lang="en-US" sz="1600" dirty="0">
                <a:latin typeface="+mj-lt"/>
                <a:cs typeface="Arial" pitchFamily="34" charset="0"/>
              </a:rPr>
              <a:t> </a:t>
            </a:r>
            <a:r>
              <a:rPr lang="en-US" sz="1600" dirty="0" err="1">
                <a:latin typeface="+mj-lt"/>
                <a:cs typeface="Arial" pitchFamily="34" charset="0"/>
              </a:rPr>
              <a:t>compareTo</a:t>
            </a:r>
            <a:r>
              <a:rPr lang="en-US" sz="1600" dirty="0">
                <a:latin typeface="+mj-lt"/>
                <a:cs typeface="Arial" pitchFamily="34" charset="0"/>
              </a:rPr>
              <a:t>(Object o) {</a:t>
            </a:r>
          </a:p>
          <a:p>
            <a:pPr lvl="1"/>
            <a:r>
              <a:rPr lang="en-US" sz="1600" dirty="0">
                <a:latin typeface="+mj-lt"/>
                <a:cs typeface="Arial" pitchFamily="34" charset="0"/>
              </a:rPr>
              <a:t>           if (</a:t>
            </a:r>
            <a:r>
              <a:rPr lang="en-US" sz="1600" dirty="0" err="1">
                <a:latin typeface="+mj-lt"/>
                <a:cs typeface="Arial" pitchFamily="34" charset="0"/>
              </a:rPr>
              <a:t>this.empSal</a:t>
            </a:r>
            <a:r>
              <a:rPr lang="en-US" sz="1600" dirty="0">
                <a:latin typeface="+mj-lt"/>
                <a:cs typeface="Arial" pitchFamily="34" charset="0"/>
              </a:rPr>
              <a:t> == ((</a:t>
            </a:r>
            <a:r>
              <a:rPr lang="en-US" sz="1600" dirty="0" err="1">
                <a:latin typeface="+mj-lt"/>
                <a:cs typeface="Arial" pitchFamily="34" charset="0"/>
              </a:rPr>
              <a:t>Emp</a:t>
            </a:r>
            <a:r>
              <a:rPr lang="en-US" sz="1600" dirty="0">
                <a:latin typeface="+mj-lt"/>
                <a:cs typeface="Arial" pitchFamily="34" charset="0"/>
              </a:rPr>
              <a:t>) o).</a:t>
            </a:r>
            <a:r>
              <a:rPr lang="en-US" sz="1600" dirty="0" err="1">
                <a:latin typeface="+mj-lt"/>
                <a:cs typeface="Arial" pitchFamily="34" charset="0"/>
              </a:rPr>
              <a:t>empSal</a:t>
            </a:r>
            <a:r>
              <a:rPr lang="en-US" sz="1600" dirty="0">
                <a:latin typeface="+mj-lt"/>
                <a:cs typeface="Arial" pitchFamily="34" charset="0"/>
              </a:rPr>
              <a:t>)    return 0;</a:t>
            </a:r>
          </a:p>
          <a:p>
            <a:pPr lvl="1"/>
            <a:r>
              <a:rPr lang="en-US" sz="1600" dirty="0">
                <a:latin typeface="+mj-lt"/>
                <a:cs typeface="Arial" pitchFamily="34" charset="0"/>
              </a:rPr>
              <a:t>             else if (</a:t>
            </a:r>
            <a:r>
              <a:rPr lang="en-US" sz="1600" dirty="0" err="1">
                <a:latin typeface="+mj-lt"/>
                <a:cs typeface="Arial" pitchFamily="34" charset="0"/>
              </a:rPr>
              <a:t>this.empSal</a:t>
            </a:r>
            <a:r>
              <a:rPr lang="en-US" sz="1600" dirty="0">
                <a:latin typeface="+mj-lt"/>
                <a:cs typeface="Arial" pitchFamily="34" charset="0"/>
              </a:rPr>
              <a:t> &gt; ((</a:t>
            </a:r>
            <a:r>
              <a:rPr lang="en-US" sz="1600" dirty="0" err="1">
                <a:latin typeface="+mj-lt"/>
                <a:cs typeface="Arial" pitchFamily="34" charset="0"/>
              </a:rPr>
              <a:t>Emp</a:t>
            </a:r>
            <a:r>
              <a:rPr lang="en-US" sz="1600" dirty="0">
                <a:latin typeface="+mj-lt"/>
                <a:cs typeface="Arial" pitchFamily="34" charset="0"/>
              </a:rPr>
              <a:t>) o).</a:t>
            </a:r>
            <a:r>
              <a:rPr lang="en-US" sz="1600" dirty="0" err="1">
                <a:latin typeface="+mj-lt"/>
                <a:cs typeface="Arial" pitchFamily="34" charset="0"/>
              </a:rPr>
              <a:t>empSal</a:t>
            </a:r>
            <a:r>
              <a:rPr lang="en-US" sz="1600" dirty="0">
                <a:latin typeface="+mj-lt"/>
                <a:cs typeface="Arial" pitchFamily="34" charset="0"/>
              </a:rPr>
              <a:t>)   return 1;</a:t>
            </a:r>
          </a:p>
          <a:p>
            <a:pPr lvl="1"/>
            <a:r>
              <a:rPr lang="en-US" sz="1600" dirty="0">
                <a:latin typeface="+mj-lt"/>
                <a:cs typeface="Arial" pitchFamily="34" charset="0"/>
              </a:rPr>
              <a:t>                else   return -1;</a:t>
            </a:r>
          </a:p>
          <a:p>
            <a:pPr lvl="1"/>
            <a:r>
              <a:rPr lang="en-US" sz="1600" dirty="0">
                <a:latin typeface="+mj-lt"/>
                <a:cs typeface="Arial" pitchFamily="34" charset="0"/>
              </a:rPr>
              <a:t>     }}</a:t>
            </a:r>
          </a:p>
        </p:txBody>
      </p:sp>
    </p:spTree>
    <p:extLst>
      <p:ext uri="{BB962C8B-B14F-4D97-AF65-F5344CB8AC3E}">
        <p14:creationId xmlns:p14="http://schemas.microsoft.com/office/powerpoint/2010/main" val="3025685653"/>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normAutofit/>
          </a:bodyPr>
          <a:lstStyle/>
          <a:p>
            <a:r>
              <a:rPr lang="en-US" sz="2000" dirty="0"/>
              <a:t>11.5: Comparable and Comparator</a:t>
            </a:r>
            <a:br>
              <a:rPr lang="en-US" sz="2000" dirty="0"/>
            </a:br>
            <a:r>
              <a:rPr lang="en-US" sz="2000" dirty="0" smtClean="0"/>
              <a:t>Comparable </a:t>
            </a:r>
            <a:r>
              <a:rPr lang="en-US" sz="2000" dirty="0"/>
              <a:t>Interface Example (</a:t>
            </a:r>
            <a:r>
              <a:rPr lang="en-US" sz="2000" dirty="0" err="1"/>
              <a:t>ctnd</a:t>
            </a:r>
            <a:r>
              <a:rPr lang="en-US" sz="2000" dirty="0"/>
              <a:t>…)</a:t>
            </a:r>
          </a:p>
        </p:txBody>
      </p:sp>
      <p:sp>
        <p:nvSpPr>
          <p:cNvPr id="247812" name="AutoShape 4"/>
          <p:cNvSpPr>
            <a:spLocks noChangeArrowheads="1"/>
          </p:cNvSpPr>
          <p:nvPr/>
        </p:nvSpPr>
        <p:spPr bwMode="auto">
          <a:xfrm>
            <a:off x="375558" y="1626517"/>
            <a:ext cx="7043056" cy="3487048"/>
          </a:xfrm>
          <a:prstGeom prst="roundRect">
            <a:avLst>
              <a:gd name="adj" fmla="val 16667"/>
            </a:avLst>
          </a:prstGeom>
          <a:noFill/>
          <a:ln w="19050">
            <a:solidFill>
              <a:schemeClr val="tx1"/>
            </a:solidFill>
            <a:round/>
            <a:headEnd/>
            <a:tailEnd/>
          </a:ln>
          <a:effectLst/>
        </p:spPr>
        <p:txBody>
          <a:bodyPr wrap="none" anchor="ctr"/>
          <a:lstStyle/>
          <a:p>
            <a:pPr lvl="1"/>
            <a:r>
              <a:rPr lang="en-US" sz="1600" dirty="0">
                <a:latin typeface="+mj-lt"/>
              </a:rPr>
              <a:t> </a:t>
            </a:r>
            <a:r>
              <a:rPr lang="en-US" sz="1600" dirty="0">
                <a:latin typeface="+mj-lt"/>
                <a:cs typeface="Arial" pitchFamily="34" charset="0"/>
              </a:rPr>
              <a:t>class </a:t>
            </a:r>
            <a:r>
              <a:rPr lang="en-US" sz="1600" dirty="0" smtClean="0">
                <a:latin typeface="+mj-lt"/>
                <a:cs typeface="Arial" pitchFamily="34" charset="0"/>
              </a:rPr>
              <a:t>Comparable Demo </a:t>
            </a:r>
            <a:r>
              <a:rPr lang="en-US" sz="1600" dirty="0">
                <a:latin typeface="+mj-lt"/>
                <a:cs typeface="Arial" pitchFamily="34" charset="0"/>
              </a:rPr>
              <a:t>{</a:t>
            </a:r>
          </a:p>
          <a:p>
            <a:pPr lvl="1"/>
            <a:r>
              <a:rPr lang="en-US" sz="1600" dirty="0">
                <a:latin typeface="+mj-lt"/>
                <a:cs typeface="Arial" pitchFamily="34" charset="0"/>
              </a:rPr>
              <a:t>       public static void main(String[] </a:t>
            </a:r>
            <a:r>
              <a:rPr lang="en-US" sz="1600" dirty="0" err="1">
                <a:latin typeface="+mj-lt"/>
                <a:cs typeface="Arial" pitchFamily="34" charset="0"/>
              </a:rPr>
              <a:t>args</a:t>
            </a:r>
            <a:r>
              <a:rPr lang="en-US" sz="1600" dirty="0">
                <a:latin typeface="+mj-lt"/>
                <a:cs typeface="Arial" pitchFamily="34" charset="0"/>
              </a:rPr>
              <a:t>) {</a:t>
            </a:r>
          </a:p>
          <a:p>
            <a:pPr lvl="1"/>
            <a:r>
              <a:rPr lang="en-US" sz="1600" dirty="0">
                <a:latin typeface="+mj-lt"/>
                <a:cs typeface="Arial" pitchFamily="34" charset="0"/>
              </a:rPr>
              <a:t>          </a:t>
            </a:r>
            <a:r>
              <a:rPr lang="en-US" sz="1600" dirty="0" err="1">
                <a:latin typeface="+mj-lt"/>
                <a:cs typeface="Arial" pitchFamily="34" charset="0"/>
              </a:rPr>
              <a:t>TreeSet</a:t>
            </a:r>
            <a:r>
              <a:rPr lang="en-US" sz="1600" dirty="0">
                <a:latin typeface="+mj-lt"/>
                <a:cs typeface="Arial" pitchFamily="34" charset="0"/>
              </a:rPr>
              <a:t> </a:t>
            </a:r>
            <a:r>
              <a:rPr lang="en-US" sz="1600" dirty="0" err="1">
                <a:latin typeface="+mj-lt"/>
                <a:cs typeface="Arial" pitchFamily="34" charset="0"/>
              </a:rPr>
              <a:t>tset</a:t>
            </a:r>
            <a:r>
              <a:rPr lang="en-US" sz="1600" dirty="0">
                <a:latin typeface="+mj-lt"/>
                <a:cs typeface="Arial" pitchFamily="34" charset="0"/>
              </a:rPr>
              <a:t> = new </a:t>
            </a:r>
            <a:r>
              <a:rPr lang="en-US" sz="1600" dirty="0" err="1">
                <a:latin typeface="+mj-lt"/>
                <a:cs typeface="Arial" pitchFamily="34" charset="0"/>
              </a:rPr>
              <a:t>TreeSet</a:t>
            </a:r>
            <a:r>
              <a:rPr lang="en-US" sz="1600" dirty="0">
                <a:latin typeface="+mj-lt"/>
                <a:cs typeface="Arial" pitchFamily="34" charset="0"/>
              </a:rPr>
              <a:t>();</a:t>
            </a:r>
          </a:p>
          <a:p>
            <a:pPr lvl="1"/>
            <a:r>
              <a:rPr lang="en-US" sz="1600" dirty="0">
                <a:latin typeface="+mj-lt"/>
                <a:cs typeface="Arial" pitchFamily="34" charset="0"/>
              </a:rPr>
              <a:t>          </a:t>
            </a:r>
            <a:r>
              <a:rPr lang="en-US" sz="1600" dirty="0" err="1">
                <a:latin typeface="+mj-lt"/>
                <a:cs typeface="Arial" pitchFamily="34" charset="0"/>
              </a:rPr>
              <a:t>tset.add</a:t>
            </a:r>
            <a:r>
              <a:rPr lang="en-US" sz="1600" dirty="0">
                <a:latin typeface="+mj-lt"/>
                <a:cs typeface="Arial" pitchFamily="34" charset="0"/>
              </a:rPr>
              <a:t>(new </a:t>
            </a:r>
            <a:r>
              <a:rPr lang="en-US" sz="1600" dirty="0" err="1">
                <a:latin typeface="+mj-lt"/>
                <a:cs typeface="Arial" pitchFamily="34" charset="0"/>
              </a:rPr>
              <a:t>Emp</a:t>
            </a:r>
            <a:r>
              <a:rPr lang="en-US" sz="1600" dirty="0">
                <a:latin typeface="+mj-lt"/>
                <a:cs typeface="Arial" pitchFamily="34" charset="0"/>
              </a:rPr>
              <a:t>("harry", 40000.00));</a:t>
            </a:r>
          </a:p>
          <a:p>
            <a:pPr lvl="1"/>
            <a:r>
              <a:rPr lang="en-US" sz="1600" dirty="0">
                <a:latin typeface="+mj-lt"/>
                <a:cs typeface="Arial" pitchFamily="34" charset="0"/>
              </a:rPr>
              <a:t>          </a:t>
            </a:r>
            <a:r>
              <a:rPr lang="en-US" sz="1600" dirty="0" err="1">
                <a:latin typeface="+mj-lt"/>
                <a:cs typeface="Arial" pitchFamily="34" charset="0"/>
              </a:rPr>
              <a:t>tset.add</a:t>
            </a:r>
            <a:r>
              <a:rPr lang="en-US" sz="1600" dirty="0">
                <a:latin typeface="+mj-lt"/>
                <a:cs typeface="Arial" pitchFamily="34" charset="0"/>
              </a:rPr>
              <a:t>(new </a:t>
            </a:r>
            <a:r>
              <a:rPr lang="en-US" sz="1600" dirty="0" err="1">
                <a:latin typeface="+mj-lt"/>
                <a:cs typeface="Arial" pitchFamily="34" charset="0"/>
              </a:rPr>
              <a:t>Emp</a:t>
            </a:r>
            <a:r>
              <a:rPr lang="en-US" sz="1600" dirty="0">
                <a:latin typeface="+mj-lt"/>
                <a:cs typeface="Arial" pitchFamily="34" charset="0"/>
              </a:rPr>
              <a:t>("Mary", 20000.00));</a:t>
            </a:r>
          </a:p>
          <a:p>
            <a:pPr lvl="1"/>
            <a:r>
              <a:rPr lang="en-US" sz="1600" dirty="0">
                <a:latin typeface="+mj-lt"/>
                <a:cs typeface="Arial" pitchFamily="34" charset="0"/>
              </a:rPr>
              <a:t>          </a:t>
            </a:r>
            <a:r>
              <a:rPr lang="en-US" sz="1600" dirty="0" err="1">
                <a:latin typeface="+mj-lt"/>
                <a:cs typeface="Arial" pitchFamily="34" charset="0"/>
              </a:rPr>
              <a:t>tset.add</a:t>
            </a:r>
            <a:r>
              <a:rPr lang="en-US" sz="1600" dirty="0">
                <a:latin typeface="+mj-lt"/>
                <a:cs typeface="Arial" pitchFamily="34" charset="0"/>
              </a:rPr>
              <a:t>(new </a:t>
            </a:r>
            <a:r>
              <a:rPr lang="en-US" sz="1600" dirty="0" err="1">
                <a:latin typeface="+mj-lt"/>
                <a:cs typeface="Arial" pitchFamily="34" charset="0"/>
              </a:rPr>
              <a:t>Emp</a:t>
            </a:r>
            <a:r>
              <a:rPr lang="en-US" sz="1600" dirty="0">
                <a:latin typeface="+mj-lt"/>
                <a:cs typeface="Arial" pitchFamily="34" charset="0"/>
              </a:rPr>
              <a:t>("Peter", 50000.00));</a:t>
            </a:r>
          </a:p>
          <a:p>
            <a:pPr lvl="1"/>
            <a:endParaRPr lang="en-US" sz="1600" dirty="0">
              <a:latin typeface="+mj-lt"/>
              <a:cs typeface="Arial" pitchFamily="34" charset="0"/>
            </a:endParaRPr>
          </a:p>
          <a:p>
            <a:pPr lvl="1"/>
            <a:r>
              <a:rPr lang="en-US" sz="1600" dirty="0">
                <a:latin typeface="+mj-lt"/>
                <a:cs typeface="Arial" pitchFamily="34" charset="0"/>
              </a:rPr>
              <a:t>          </a:t>
            </a:r>
            <a:r>
              <a:rPr lang="en-US" sz="1600" dirty="0" err="1">
                <a:latin typeface="+mj-lt"/>
                <a:cs typeface="Arial" pitchFamily="34" charset="0"/>
              </a:rPr>
              <a:t>Iterator</a:t>
            </a:r>
            <a:r>
              <a:rPr lang="en-US" sz="1600" dirty="0">
                <a:latin typeface="+mj-lt"/>
                <a:cs typeface="Arial" pitchFamily="34" charset="0"/>
              </a:rPr>
              <a:t> </a:t>
            </a:r>
            <a:r>
              <a:rPr lang="en-US" sz="1600" dirty="0" err="1">
                <a:latin typeface="+mj-lt"/>
                <a:cs typeface="Arial" pitchFamily="34" charset="0"/>
              </a:rPr>
              <a:t>iterator</a:t>
            </a:r>
            <a:r>
              <a:rPr lang="en-US" sz="1600" dirty="0">
                <a:latin typeface="+mj-lt"/>
                <a:cs typeface="Arial" pitchFamily="34" charset="0"/>
              </a:rPr>
              <a:t> = </a:t>
            </a:r>
            <a:r>
              <a:rPr lang="en-US" sz="1600" dirty="0" err="1">
                <a:latin typeface="+mj-lt"/>
                <a:cs typeface="Arial" pitchFamily="34" charset="0"/>
              </a:rPr>
              <a:t>tset.iterator</a:t>
            </a:r>
            <a:r>
              <a:rPr lang="en-US" sz="1600" dirty="0">
                <a:latin typeface="+mj-lt"/>
                <a:cs typeface="Arial" pitchFamily="34" charset="0"/>
              </a:rPr>
              <a:t>();</a:t>
            </a:r>
          </a:p>
          <a:p>
            <a:pPr lvl="1"/>
            <a:r>
              <a:rPr lang="en-US" sz="1600" dirty="0">
                <a:latin typeface="+mj-lt"/>
                <a:cs typeface="Arial" pitchFamily="34" charset="0"/>
              </a:rPr>
              <a:t>          while (</a:t>
            </a:r>
            <a:r>
              <a:rPr lang="en-US" sz="1600" dirty="0" err="1">
                <a:latin typeface="+mj-lt"/>
                <a:cs typeface="Arial" pitchFamily="34" charset="0"/>
              </a:rPr>
              <a:t>iterator.hasNext</a:t>
            </a:r>
            <a:r>
              <a:rPr lang="en-US" sz="1600" dirty="0">
                <a:latin typeface="+mj-lt"/>
                <a:cs typeface="Arial" pitchFamily="34" charset="0"/>
              </a:rPr>
              <a:t>()) {</a:t>
            </a:r>
          </a:p>
          <a:p>
            <a:pPr lvl="1"/>
            <a:r>
              <a:rPr lang="en-US" sz="1600" dirty="0">
                <a:latin typeface="+mj-lt"/>
                <a:cs typeface="Arial" pitchFamily="34" charset="0"/>
              </a:rPr>
              <a:t>             Object </a:t>
            </a:r>
            <a:r>
              <a:rPr lang="en-US" sz="1600" dirty="0" err="1">
                <a:latin typeface="+mj-lt"/>
                <a:cs typeface="Arial" pitchFamily="34" charset="0"/>
              </a:rPr>
              <a:t>empObj</a:t>
            </a:r>
            <a:r>
              <a:rPr lang="en-US" sz="1600" dirty="0">
                <a:latin typeface="+mj-lt"/>
                <a:cs typeface="Arial" pitchFamily="34" charset="0"/>
              </a:rPr>
              <a:t> = </a:t>
            </a:r>
            <a:r>
              <a:rPr lang="en-US" sz="1600" dirty="0" err="1">
                <a:latin typeface="+mj-lt"/>
                <a:cs typeface="Arial" pitchFamily="34" charset="0"/>
              </a:rPr>
              <a:t>iterator.next</a:t>
            </a:r>
            <a:r>
              <a:rPr lang="en-US" sz="1600" dirty="0">
                <a:latin typeface="+mj-lt"/>
                <a:cs typeface="Arial" pitchFamily="34" charset="0"/>
              </a:rPr>
              <a:t>();</a:t>
            </a:r>
          </a:p>
          <a:p>
            <a:pPr lvl="1"/>
            <a:r>
              <a:rPr lang="en-US" sz="1600" dirty="0">
                <a:latin typeface="+mj-lt"/>
                <a:cs typeface="Arial" pitchFamily="34" charset="0"/>
              </a:rPr>
              <a:t>             </a:t>
            </a:r>
            <a:r>
              <a:rPr lang="en-US" sz="1600" dirty="0" err="1">
                <a:latin typeface="+mj-lt"/>
                <a:cs typeface="Arial" pitchFamily="34" charset="0"/>
              </a:rPr>
              <a:t>System.out.println</a:t>
            </a:r>
            <a:r>
              <a:rPr lang="en-US" sz="1600" dirty="0">
                <a:latin typeface="+mj-lt"/>
                <a:cs typeface="Arial" pitchFamily="34" charset="0"/>
              </a:rPr>
              <a:t>(</a:t>
            </a:r>
            <a:r>
              <a:rPr lang="en-US" sz="1600" dirty="0" err="1">
                <a:latin typeface="+mj-lt"/>
                <a:cs typeface="Arial" pitchFamily="34" charset="0"/>
              </a:rPr>
              <a:t>empObj</a:t>
            </a:r>
            <a:r>
              <a:rPr lang="en-US" sz="1600" dirty="0">
                <a:latin typeface="+mj-lt"/>
                <a:cs typeface="Arial" pitchFamily="34" charset="0"/>
              </a:rPr>
              <a:t> + "\n");</a:t>
            </a:r>
          </a:p>
          <a:p>
            <a:pPr lvl="1"/>
            <a:r>
              <a:rPr lang="en-US" sz="1600" dirty="0">
                <a:latin typeface="+mj-lt"/>
                <a:cs typeface="Arial" pitchFamily="34" charset="0"/>
              </a:rPr>
              <a:t>          }</a:t>
            </a:r>
          </a:p>
          <a:p>
            <a:pPr lvl="1"/>
            <a:r>
              <a:rPr lang="en-US" sz="1600" dirty="0">
                <a:latin typeface="+mj-lt"/>
                <a:cs typeface="Arial" pitchFamily="34" charset="0"/>
              </a:rPr>
              <a:t>}}</a:t>
            </a:r>
          </a:p>
        </p:txBody>
      </p:sp>
      <p:sp>
        <p:nvSpPr>
          <p:cNvPr id="247813" name="AutoShape 5"/>
          <p:cNvSpPr>
            <a:spLocks noChangeArrowheads="1"/>
          </p:cNvSpPr>
          <p:nvPr/>
        </p:nvSpPr>
        <p:spPr bwMode="auto">
          <a:xfrm>
            <a:off x="4448637" y="5204199"/>
            <a:ext cx="2895600" cy="948264"/>
          </a:xfrm>
          <a:prstGeom prst="roundRect">
            <a:avLst>
              <a:gd name="adj" fmla="val 16667"/>
            </a:avLst>
          </a:prstGeom>
          <a:solidFill>
            <a:srgbClr val="DDDDDD"/>
          </a:solidFill>
          <a:ln w="19050" algn="ctr">
            <a:solidFill>
              <a:schemeClr val="tx1"/>
            </a:solidFill>
            <a:round/>
            <a:headEnd/>
            <a:tailEnd/>
          </a:ln>
          <a:effectLst/>
        </p:spPr>
        <p:txBody>
          <a:bodyPr wrap="none" lIns="90488" tIns="44450" rIns="90488" bIns="44450" anchor="ctr"/>
          <a:lstStyle/>
          <a:p>
            <a:pPr marL="296863" indent="-296863">
              <a:lnSpc>
                <a:spcPct val="100000"/>
              </a:lnSpc>
              <a:buFontTx/>
              <a:buNone/>
            </a:pPr>
            <a:r>
              <a:rPr lang="en-US" sz="1600" b="1" dirty="0">
                <a:latin typeface="+mj-lt"/>
                <a:cs typeface="Arial" pitchFamily="34" charset="0"/>
              </a:rPr>
              <a:t>Output: </a:t>
            </a:r>
          </a:p>
          <a:p>
            <a:pPr marL="296863" indent="-296863">
              <a:lnSpc>
                <a:spcPct val="100000"/>
              </a:lnSpc>
              <a:buFontTx/>
              <a:buNone/>
            </a:pPr>
            <a:r>
              <a:rPr lang="en-US" sz="1400" dirty="0" err="1">
                <a:latin typeface="+mj-lt"/>
                <a:cs typeface="Arial" pitchFamily="34" charset="0"/>
              </a:rPr>
              <a:t>Ename</a:t>
            </a:r>
            <a:r>
              <a:rPr lang="en-US" sz="1400" dirty="0">
                <a:latin typeface="+mj-lt"/>
                <a:cs typeface="Arial" pitchFamily="34" charset="0"/>
              </a:rPr>
              <a:t> : Mary    Sal : 20000.0</a:t>
            </a:r>
          </a:p>
          <a:p>
            <a:pPr marL="296863" indent="-296863">
              <a:lnSpc>
                <a:spcPct val="100000"/>
              </a:lnSpc>
              <a:buFontTx/>
              <a:buNone/>
            </a:pPr>
            <a:r>
              <a:rPr lang="en-US" sz="1400" dirty="0" err="1">
                <a:latin typeface="+mj-lt"/>
                <a:cs typeface="Arial" pitchFamily="34" charset="0"/>
              </a:rPr>
              <a:t>Ename</a:t>
            </a:r>
            <a:r>
              <a:rPr lang="en-US" sz="1400" dirty="0">
                <a:latin typeface="+mj-lt"/>
                <a:cs typeface="Arial" pitchFamily="34" charset="0"/>
              </a:rPr>
              <a:t> : harry   Sal : 40000.0</a:t>
            </a:r>
          </a:p>
          <a:p>
            <a:pPr marL="296863" indent="-296863">
              <a:lnSpc>
                <a:spcPct val="100000"/>
              </a:lnSpc>
              <a:buFontTx/>
              <a:buNone/>
            </a:pPr>
            <a:r>
              <a:rPr lang="en-US" sz="1400" dirty="0" err="1">
                <a:latin typeface="+mj-lt"/>
                <a:cs typeface="Arial" pitchFamily="34" charset="0"/>
              </a:rPr>
              <a:t>Ename</a:t>
            </a:r>
            <a:r>
              <a:rPr lang="en-US" sz="1400" dirty="0">
                <a:latin typeface="+mj-lt"/>
                <a:cs typeface="Arial" pitchFamily="34" charset="0"/>
              </a:rPr>
              <a:t> : Peter   Sal : 50000.0</a:t>
            </a:r>
          </a:p>
        </p:txBody>
      </p:sp>
    </p:spTree>
    <p:extLst>
      <p:ext uri="{BB962C8B-B14F-4D97-AF65-F5344CB8AC3E}">
        <p14:creationId xmlns:p14="http://schemas.microsoft.com/office/powerpoint/2010/main" val="1227850328"/>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11.5: Comparable and Comparator</a:t>
            </a:r>
            <a:br>
              <a:rPr lang="en-US" sz="2000" dirty="0"/>
            </a:br>
            <a:r>
              <a:rPr lang="en-US" sz="2000" dirty="0"/>
              <a:t>Demo : Concept of Comparator &amp; Comparable Interface</a:t>
            </a:r>
          </a:p>
        </p:txBody>
      </p:sp>
      <p:sp>
        <p:nvSpPr>
          <p:cNvPr id="249858" name="Rectangle 2"/>
          <p:cNvSpPr>
            <a:spLocks noGrp="1"/>
          </p:cNvSpPr>
          <p:nvPr>
            <p:ph idx="4294967295"/>
          </p:nvPr>
        </p:nvSpPr>
        <p:spPr>
          <a:xfrm>
            <a:off x="581890" y="1495425"/>
            <a:ext cx="6947066" cy="4643438"/>
          </a:xfrm>
          <a:noFill/>
        </p:spPr>
        <p:txBody>
          <a:bodyPr/>
          <a:lstStyle/>
          <a:p>
            <a:r>
              <a:rPr lang="en-US" dirty="0">
                <a:solidFill>
                  <a:schemeClr val="tx1"/>
                </a:solidFill>
              </a:rPr>
              <a:t>Execute:</a:t>
            </a:r>
          </a:p>
          <a:p>
            <a:pPr lvl="1"/>
            <a:r>
              <a:rPr lang="en-US" dirty="0" smtClean="0">
                <a:solidFill>
                  <a:schemeClr val="tx1"/>
                </a:solidFill>
              </a:rPr>
              <a:t>ComparatorExample.java</a:t>
            </a:r>
          </a:p>
          <a:p>
            <a:pPr lvl="1"/>
            <a:r>
              <a:rPr lang="en-US" dirty="0" smtClean="0">
                <a:solidFill>
                  <a:schemeClr val="tx1"/>
                </a:solidFill>
              </a:rPr>
              <a:t>ComparableDemo.java</a:t>
            </a:r>
          </a:p>
          <a:p>
            <a:pPr lvl="1"/>
            <a:endParaRPr lang="en-US" dirty="0">
              <a:solidFill>
                <a:schemeClr val="tx1"/>
              </a:solidFill>
            </a:endParaRPr>
          </a:p>
        </p:txBody>
      </p:sp>
    </p:spTree>
    <p:extLst>
      <p:ext uri="{BB962C8B-B14F-4D97-AF65-F5344CB8AC3E}">
        <p14:creationId xmlns:p14="http://schemas.microsoft.com/office/powerpoint/2010/main" val="23998641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smtClean="0"/>
              <a:t>11.6</a:t>
            </a:r>
            <a:r>
              <a:rPr lang="en-US" sz="2000" dirty="0"/>
              <a:t>: Map implementation</a:t>
            </a:r>
            <a:br>
              <a:rPr lang="en-US" sz="2000" dirty="0"/>
            </a:br>
            <a:r>
              <a:rPr lang="en-US" sz="2000" dirty="0" err="1" smtClean="0"/>
              <a:t>HashMap</a:t>
            </a:r>
            <a:r>
              <a:rPr lang="en-US" sz="2000" dirty="0" smtClean="0"/>
              <a:t> </a:t>
            </a:r>
            <a:r>
              <a:rPr lang="en-US" sz="2000" dirty="0"/>
              <a:t>Class</a:t>
            </a:r>
          </a:p>
        </p:txBody>
      </p:sp>
      <p:sp>
        <p:nvSpPr>
          <p:cNvPr id="121859" name="Rectangle 3"/>
          <p:cNvSpPr>
            <a:spLocks noGrp="1"/>
          </p:cNvSpPr>
          <p:nvPr>
            <p:ph idx="4294967295"/>
          </p:nvPr>
        </p:nvSpPr>
        <p:spPr>
          <a:xfrm>
            <a:off x="298450" y="1495425"/>
            <a:ext cx="8845550" cy="4643438"/>
          </a:xfrm>
        </p:spPr>
        <p:txBody>
          <a:bodyPr/>
          <a:lstStyle/>
          <a:p>
            <a:r>
              <a:rPr lang="en-US" dirty="0" err="1">
                <a:solidFill>
                  <a:schemeClr val="tx1"/>
                </a:solidFill>
              </a:rPr>
              <a:t>HashMap</a:t>
            </a:r>
            <a:r>
              <a:rPr lang="en-US" dirty="0">
                <a:solidFill>
                  <a:schemeClr val="tx1"/>
                </a:solidFill>
              </a:rPr>
              <a:t> uses the </a:t>
            </a:r>
            <a:r>
              <a:rPr lang="en-US" dirty="0" err="1">
                <a:solidFill>
                  <a:schemeClr val="tx1"/>
                </a:solidFill>
              </a:rPr>
              <a:t>hashcode</a:t>
            </a:r>
            <a:r>
              <a:rPr lang="en-US" dirty="0">
                <a:solidFill>
                  <a:schemeClr val="tx1"/>
                </a:solidFill>
              </a:rPr>
              <a:t> value of an object to determine how the object should be stored in the collection.</a:t>
            </a:r>
          </a:p>
          <a:p>
            <a:r>
              <a:rPr lang="en-US" dirty="0" err="1">
                <a:solidFill>
                  <a:schemeClr val="tx1"/>
                </a:solidFill>
              </a:rPr>
              <a:t>Hashcode</a:t>
            </a:r>
            <a:r>
              <a:rPr lang="en-US" dirty="0">
                <a:solidFill>
                  <a:schemeClr val="tx1"/>
                </a:solidFill>
              </a:rPr>
              <a:t> is used again to help locate the object in the collection.</a:t>
            </a:r>
          </a:p>
          <a:p>
            <a:r>
              <a:rPr lang="en-US" dirty="0" err="1">
                <a:solidFill>
                  <a:schemeClr val="tx1"/>
                </a:solidFill>
              </a:rPr>
              <a:t>HashMap</a:t>
            </a:r>
            <a:r>
              <a:rPr lang="en-US" dirty="0">
                <a:solidFill>
                  <a:schemeClr val="tx1"/>
                </a:solidFill>
              </a:rPr>
              <a:t> gives you an unsorted and unordered Map.</a:t>
            </a:r>
          </a:p>
          <a:p>
            <a:r>
              <a:rPr lang="en-US" dirty="0">
                <a:solidFill>
                  <a:schemeClr val="tx1"/>
                </a:solidFill>
              </a:rPr>
              <a:t>It allows one null key and multiple null values in a collection.</a:t>
            </a:r>
          </a:p>
        </p:txBody>
      </p:sp>
    </p:spTree>
    <p:extLst>
      <p:ext uri="{BB962C8B-B14F-4D97-AF65-F5344CB8AC3E}">
        <p14:creationId xmlns:p14="http://schemas.microsoft.com/office/powerpoint/2010/main" val="531095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11.6: Map implementation</a:t>
            </a:r>
            <a:br>
              <a:rPr lang="en-US" sz="2000" dirty="0"/>
            </a:br>
            <a:r>
              <a:rPr lang="en-US" sz="2000" dirty="0" smtClean="0"/>
              <a:t>Demo: </a:t>
            </a:r>
            <a:r>
              <a:rPr lang="en-US" sz="2000" dirty="0" err="1"/>
              <a:t>HashMap</a:t>
            </a:r>
            <a:r>
              <a:rPr lang="en-US" sz="2000" dirty="0"/>
              <a:t> Class</a:t>
            </a:r>
          </a:p>
        </p:txBody>
      </p:sp>
      <p:sp>
        <p:nvSpPr>
          <p:cNvPr id="236547" name="Rectangle 3"/>
          <p:cNvSpPr>
            <a:spLocks noGrp="1"/>
          </p:cNvSpPr>
          <p:nvPr>
            <p:ph idx="4294967295"/>
          </p:nvPr>
        </p:nvSpPr>
        <p:spPr>
          <a:xfrm>
            <a:off x="831272" y="1495425"/>
            <a:ext cx="5818765" cy="4643438"/>
          </a:xfrm>
          <a:noFill/>
        </p:spPr>
        <p:txBody>
          <a:bodyPr/>
          <a:lstStyle/>
          <a:p>
            <a:r>
              <a:rPr lang="en-US" dirty="0">
                <a:solidFill>
                  <a:schemeClr val="tx1"/>
                </a:solidFill>
              </a:rPr>
              <a:t>Execute the</a:t>
            </a:r>
            <a:r>
              <a:rPr lang="en-US" b="0" dirty="0">
                <a:solidFill>
                  <a:schemeClr val="tx1"/>
                </a:solidFill>
              </a:rPr>
              <a:t> </a:t>
            </a:r>
            <a:r>
              <a:rPr lang="en-US" dirty="0">
                <a:solidFill>
                  <a:schemeClr val="tx1"/>
                </a:solidFill>
              </a:rPr>
              <a:t>HashMapDemo.java program</a:t>
            </a:r>
          </a:p>
        </p:txBody>
      </p:sp>
    </p:spTree>
    <p:extLst>
      <p:ext uri="{BB962C8B-B14F-4D97-AF65-F5344CB8AC3E}">
        <p14:creationId xmlns:p14="http://schemas.microsoft.com/office/powerpoint/2010/main" val="37255530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18" name="Rectangle 14"/>
          <p:cNvSpPr>
            <a:spLocks noGrp="1"/>
          </p:cNvSpPr>
          <p:nvPr>
            <p:ph type="title" idx="4294967295"/>
          </p:nvPr>
        </p:nvSpPr>
        <p:spPr>
          <a:xfrm>
            <a:off x="0" y="412750"/>
            <a:ext cx="8531225" cy="855663"/>
          </a:xfrm>
        </p:spPr>
        <p:txBody>
          <a:bodyPr>
            <a:normAutofit/>
          </a:bodyPr>
          <a:lstStyle/>
          <a:p>
            <a:r>
              <a:rPr lang="en-US" sz="2000" dirty="0" smtClean="0"/>
              <a:t>11.7</a:t>
            </a:r>
            <a:r>
              <a:rPr lang="en-US" sz="2000" dirty="0"/>
              <a:t>: The Legacy Classes </a:t>
            </a:r>
            <a:r>
              <a:rPr lang="en-US" sz="2000" dirty="0" smtClean="0"/>
              <a:t> </a:t>
            </a:r>
            <a:r>
              <a:rPr lang="en-US" sz="2000" b="1" dirty="0"/>
              <a:t/>
            </a:r>
            <a:br>
              <a:rPr lang="en-US" sz="2000" b="1" dirty="0"/>
            </a:br>
            <a:r>
              <a:rPr lang="en-US" sz="2000" dirty="0"/>
              <a:t>Vector Class</a:t>
            </a:r>
          </a:p>
        </p:txBody>
      </p:sp>
      <p:sp>
        <p:nvSpPr>
          <p:cNvPr id="123919" name="Rectangle 15"/>
          <p:cNvSpPr>
            <a:spLocks noGrp="1"/>
          </p:cNvSpPr>
          <p:nvPr>
            <p:ph idx="4294967295"/>
          </p:nvPr>
        </p:nvSpPr>
        <p:spPr>
          <a:xfrm>
            <a:off x="298450" y="1495425"/>
            <a:ext cx="8845550" cy="4643438"/>
          </a:xfrm>
        </p:spPr>
        <p:txBody>
          <a:bodyPr/>
          <a:lstStyle/>
          <a:p>
            <a:r>
              <a:rPr lang="en-US" dirty="0">
                <a:solidFill>
                  <a:schemeClr val="tx1"/>
                </a:solidFill>
              </a:rPr>
              <a:t>The </a:t>
            </a:r>
            <a:r>
              <a:rPr lang="en-US" b="0" dirty="0" err="1">
                <a:solidFill>
                  <a:schemeClr val="tx1"/>
                </a:solidFill>
              </a:rPr>
              <a:t>java.util.Vector</a:t>
            </a:r>
            <a:r>
              <a:rPr lang="en-US" dirty="0">
                <a:solidFill>
                  <a:schemeClr val="tx1"/>
                </a:solidFill>
              </a:rPr>
              <a:t> class implements a </a:t>
            </a:r>
            <a:r>
              <a:rPr lang="en-US" dirty="0" err="1">
                <a:solidFill>
                  <a:schemeClr val="tx1"/>
                </a:solidFill>
              </a:rPr>
              <a:t>growable</a:t>
            </a:r>
            <a:r>
              <a:rPr lang="en-US" dirty="0">
                <a:solidFill>
                  <a:schemeClr val="tx1"/>
                </a:solidFill>
              </a:rPr>
              <a:t> array of Objects.</a:t>
            </a:r>
          </a:p>
          <a:p>
            <a:r>
              <a:rPr lang="en-US" dirty="0">
                <a:solidFill>
                  <a:schemeClr val="tx1"/>
                </a:solidFill>
              </a:rPr>
              <a:t>It is same as </a:t>
            </a:r>
            <a:r>
              <a:rPr lang="en-US" dirty="0" err="1">
                <a:solidFill>
                  <a:schemeClr val="tx1"/>
                </a:solidFill>
              </a:rPr>
              <a:t>ArrayList</a:t>
            </a:r>
            <a:r>
              <a:rPr lang="en-US" dirty="0">
                <a:solidFill>
                  <a:schemeClr val="tx1"/>
                </a:solidFill>
              </a:rPr>
              <a:t>. However, Vector methods are synchronized for thread safety.</a:t>
            </a:r>
          </a:p>
          <a:p>
            <a:r>
              <a:rPr lang="en-US" dirty="0">
                <a:solidFill>
                  <a:schemeClr val="tx1"/>
                </a:solidFill>
              </a:rPr>
              <a:t>New </a:t>
            </a:r>
            <a:r>
              <a:rPr lang="en-US" dirty="0" err="1">
                <a:solidFill>
                  <a:schemeClr val="tx1"/>
                </a:solidFill>
              </a:rPr>
              <a:t>java.util.Vector</a:t>
            </a:r>
            <a:r>
              <a:rPr lang="en-US" dirty="0">
                <a:solidFill>
                  <a:schemeClr val="tx1"/>
                </a:solidFill>
              </a:rPr>
              <a:t> is implemented from List Interface.</a:t>
            </a:r>
          </a:p>
          <a:p>
            <a:r>
              <a:rPr lang="en-US" dirty="0">
                <a:solidFill>
                  <a:schemeClr val="tx1"/>
                </a:solidFill>
              </a:rPr>
              <a:t>Creation of a Vector:</a:t>
            </a:r>
          </a:p>
          <a:p>
            <a:pPr lvl="1"/>
            <a:r>
              <a:rPr lang="en-US" dirty="0">
                <a:solidFill>
                  <a:schemeClr val="tx1"/>
                </a:solidFill>
              </a:rPr>
              <a:t>Vector v1 = new Vector(); // allows old or new methods</a:t>
            </a:r>
          </a:p>
          <a:p>
            <a:pPr lvl="1"/>
            <a:r>
              <a:rPr lang="en-US" dirty="0">
                <a:solidFill>
                  <a:schemeClr val="tx1"/>
                </a:solidFill>
              </a:rPr>
              <a:t>List v2 = new Vector(); // allows only the new (List) methods. </a:t>
            </a:r>
          </a:p>
        </p:txBody>
      </p:sp>
    </p:spTree>
    <p:extLst>
      <p:ext uri="{BB962C8B-B14F-4D97-AF65-F5344CB8AC3E}">
        <p14:creationId xmlns:p14="http://schemas.microsoft.com/office/powerpoint/2010/main" val="26302650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8" name="Rectangle 10"/>
          <p:cNvSpPr>
            <a:spLocks noGrp="1"/>
          </p:cNvSpPr>
          <p:nvPr>
            <p:ph type="title" idx="4294967295"/>
          </p:nvPr>
        </p:nvSpPr>
        <p:spPr>
          <a:xfrm>
            <a:off x="0" y="412750"/>
            <a:ext cx="8531225" cy="855663"/>
          </a:xfrm>
          <a:noFill/>
        </p:spPr>
        <p:txBody>
          <a:bodyPr>
            <a:normAutofit/>
          </a:bodyPr>
          <a:lstStyle/>
          <a:p>
            <a:r>
              <a:rPr lang="en-US" sz="2000" dirty="0"/>
              <a:t>11.7: The Legacy Classes </a:t>
            </a:r>
            <a:r>
              <a:rPr lang="en-US" sz="2000" b="1" dirty="0"/>
              <a:t/>
            </a:r>
            <a:br>
              <a:rPr lang="en-US" sz="2000" b="1" dirty="0"/>
            </a:br>
            <a:r>
              <a:rPr lang="en-US" sz="2000" dirty="0" err="1"/>
              <a:t>Hashtable</a:t>
            </a:r>
            <a:r>
              <a:rPr lang="en-US" sz="2000" dirty="0"/>
              <a:t> Class</a:t>
            </a:r>
          </a:p>
        </p:txBody>
      </p:sp>
      <p:sp>
        <p:nvSpPr>
          <p:cNvPr id="124939" name="Rectangle 11"/>
          <p:cNvSpPr>
            <a:spLocks noGrp="1"/>
          </p:cNvSpPr>
          <p:nvPr>
            <p:ph idx="4294967295"/>
          </p:nvPr>
        </p:nvSpPr>
        <p:spPr>
          <a:xfrm>
            <a:off x="298450" y="1495425"/>
            <a:ext cx="8845550" cy="4643438"/>
          </a:xfrm>
        </p:spPr>
        <p:txBody>
          <a:bodyPr/>
          <a:lstStyle/>
          <a:p>
            <a:r>
              <a:rPr lang="en-US" dirty="0">
                <a:solidFill>
                  <a:schemeClr val="tx1"/>
                </a:solidFill>
              </a:rPr>
              <a:t>It is a part of </a:t>
            </a:r>
            <a:r>
              <a:rPr lang="en-US" b="0" dirty="0" err="1">
                <a:solidFill>
                  <a:schemeClr val="tx1"/>
                </a:solidFill>
              </a:rPr>
              <a:t>java.util</a:t>
            </a:r>
            <a:r>
              <a:rPr lang="en-US" b="0" dirty="0">
                <a:solidFill>
                  <a:schemeClr val="tx1"/>
                </a:solidFill>
              </a:rPr>
              <a:t> package</a:t>
            </a:r>
            <a:r>
              <a:rPr lang="en-US" dirty="0">
                <a:solidFill>
                  <a:schemeClr val="tx1"/>
                </a:solidFill>
              </a:rPr>
              <a:t>.</a:t>
            </a:r>
          </a:p>
          <a:p>
            <a:r>
              <a:rPr lang="en-US" dirty="0">
                <a:solidFill>
                  <a:schemeClr val="tx1"/>
                </a:solidFill>
              </a:rPr>
              <a:t>It implements a </a:t>
            </a:r>
            <a:r>
              <a:rPr lang="en-US" dirty="0" err="1">
                <a:solidFill>
                  <a:schemeClr val="tx1"/>
                </a:solidFill>
              </a:rPr>
              <a:t>hashtable</a:t>
            </a:r>
            <a:r>
              <a:rPr lang="en-US" dirty="0">
                <a:solidFill>
                  <a:schemeClr val="tx1"/>
                </a:solidFill>
              </a:rPr>
              <a:t>, which maps keys to values.</a:t>
            </a:r>
          </a:p>
          <a:p>
            <a:pPr lvl="1"/>
            <a:r>
              <a:rPr lang="en-US" dirty="0">
                <a:solidFill>
                  <a:schemeClr val="tx1"/>
                </a:solidFill>
              </a:rPr>
              <a:t>Any non-null object can be used as a key or as a value.</a:t>
            </a:r>
          </a:p>
          <a:p>
            <a:pPr lvl="1"/>
            <a:r>
              <a:rPr lang="en-US" dirty="0">
                <a:solidFill>
                  <a:schemeClr val="tx1"/>
                </a:solidFill>
              </a:rPr>
              <a:t>The Objects used as keys must implement the </a:t>
            </a:r>
            <a:r>
              <a:rPr lang="en-US" b="1" dirty="0" err="1">
                <a:solidFill>
                  <a:schemeClr val="tx1"/>
                </a:solidFill>
              </a:rPr>
              <a:t>hashcode</a:t>
            </a:r>
            <a:r>
              <a:rPr lang="en-US" b="1" dirty="0">
                <a:solidFill>
                  <a:schemeClr val="tx1"/>
                </a:solidFill>
              </a:rPr>
              <a:t> </a:t>
            </a:r>
            <a:r>
              <a:rPr lang="en-US" dirty="0">
                <a:solidFill>
                  <a:schemeClr val="tx1"/>
                </a:solidFill>
              </a:rPr>
              <a:t>and the </a:t>
            </a:r>
            <a:r>
              <a:rPr lang="en-US" b="1" dirty="0">
                <a:solidFill>
                  <a:schemeClr val="tx1"/>
                </a:solidFill>
              </a:rPr>
              <a:t>equals method</a:t>
            </a:r>
            <a:r>
              <a:rPr lang="en-US" dirty="0">
                <a:solidFill>
                  <a:schemeClr val="tx1"/>
                </a:solidFill>
              </a:rPr>
              <a:t>.</a:t>
            </a:r>
          </a:p>
          <a:p>
            <a:r>
              <a:rPr lang="en-US" dirty="0">
                <a:solidFill>
                  <a:schemeClr val="tx1"/>
                </a:solidFill>
              </a:rPr>
              <a:t>Synchronized class</a:t>
            </a:r>
          </a:p>
        </p:txBody>
      </p:sp>
    </p:spTree>
    <p:extLst>
      <p:ext uri="{BB962C8B-B14F-4D97-AF65-F5344CB8AC3E}">
        <p14:creationId xmlns:p14="http://schemas.microsoft.com/office/powerpoint/2010/main" val="21331006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11.7: The Legacy Classes </a:t>
            </a:r>
            <a:br>
              <a:rPr lang="en-US" sz="2000" dirty="0"/>
            </a:br>
            <a:r>
              <a:rPr lang="en-US" sz="2000" dirty="0" smtClean="0"/>
              <a:t>Demo: Hash table Class</a:t>
            </a:r>
            <a:endParaRPr lang="en-US" sz="2000" dirty="0"/>
          </a:p>
        </p:txBody>
      </p:sp>
      <p:sp>
        <p:nvSpPr>
          <p:cNvPr id="239619" name="Rectangle 3"/>
          <p:cNvSpPr>
            <a:spLocks noGrp="1"/>
          </p:cNvSpPr>
          <p:nvPr>
            <p:ph idx="4294967295"/>
          </p:nvPr>
        </p:nvSpPr>
        <p:spPr>
          <a:xfrm>
            <a:off x="676894" y="1495425"/>
            <a:ext cx="5973144" cy="4643438"/>
          </a:xfrm>
          <a:noFill/>
        </p:spPr>
        <p:txBody>
          <a:bodyPr/>
          <a:lstStyle/>
          <a:p>
            <a:r>
              <a:rPr lang="en-US" dirty="0">
                <a:solidFill>
                  <a:schemeClr val="tx1"/>
                </a:solidFill>
              </a:rPr>
              <a:t>Execute the</a:t>
            </a:r>
            <a:r>
              <a:rPr lang="en-US" b="0" dirty="0">
                <a:solidFill>
                  <a:schemeClr val="tx1"/>
                </a:solidFill>
              </a:rPr>
              <a:t> </a:t>
            </a:r>
            <a:r>
              <a:rPr lang="en-US" dirty="0">
                <a:solidFill>
                  <a:schemeClr val="tx1"/>
                </a:solidFill>
              </a:rPr>
              <a:t>HashTableDemo.java program</a:t>
            </a:r>
          </a:p>
        </p:txBody>
      </p:sp>
    </p:spTree>
    <p:extLst>
      <p:ext uri="{BB962C8B-B14F-4D97-AF65-F5344CB8AC3E}">
        <p14:creationId xmlns:p14="http://schemas.microsoft.com/office/powerpoint/2010/main" val="12224879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6" name="Rectangle 8"/>
          <p:cNvSpPr>
            <a:spLocks noGrp="1"/>
          </p:cNvSpPr>
          <p:nvPr>
            <p:ph type="title" idx="4294967295"/>
          </p:nvPr>
        </p:nvSpPr>
        <p:spPr>
          <a:xfrm>
            <a:off x="0" y="412750"/>
            <a:ext cx="8531225" cy="855663"/>
          </a:xfrm>
        </p:spPr>
        <p:txBody>
          <a:bodyPr>
            <a:normAutofit/>
          </a:bodyPr>
          <a:lstStyle/>
          <a:p>
            <a:r>
              <a:rPr lang="en-US" sz="2000" dirty="0" smtClean="0"/>
              <a:t>11.1</a:t>
            </a:r>
            <a:r>
              <a:rPr lang="en-US" sz="2000" dirty="0"/>
              <a:t>: Collections Framework</a:t>
            </a:r>
            <a:r>
              <a:rPr lang="en-US" sz="2000" b="1" dirty="0"/>
              <a:t/>
            </a:r>
            <a:br>
              <a:rPr lang="en-US" sz="2000" b="1" dirty="0"/>
            </a:br>
            <a:r>
              <a:rPr lang="en-US" sz="2000" dirty="0"/>
              <a:t>Collections Framework</a:t>
            </a:r>
          </a:p>
        </p:txBody>
      </p:sp>
      <p:sp>
        <p:nvSpPr>
          <p:cNvPr id="7177" name="Rectangle 9"/>
          <p:cNvSpPr>
            <a:spLocks noGrp="1"/>
          </p:cNvSpPr>
          <p:nvPr>
            <p:ph idx="4294967295"/>
          </p:nvPr>
        </p:nvSpPr>
        <p:spPr>
          <a:xfrm>
            <a:off x="298450" y="1495425"/>
            <a:ext cx="8845550" cy="4643438"/>
          </a:xfrm>
        </p:spPr>
        <p:txBody>
          <a:bodyPr/>
          <a:lstStyle/>
          <a:p>
            <a:r>
              <a:rPr lang="en-US" dirty="0">
                <a:solidFill>
                  <a:schemeClr val="tx1"/>
                </a:solidFill>
              </a:rPr>
              <a:t>A Collection is a group of objects.</a:t>
            </a:r>
          </a:p>
          <a:p>
            <a:r>
              <a:rPr lang="en-US" dirty="0">
                <a:solidFill>
                  <a:schemeClr val="tx1"/>
                </a:solidFill>
              </a:rPr>
              <a:t>Collections framework provides a set of standard utility classes to manage collections.</a:t>
            </a:r>
          </a:p>
          <a:p>
            <a:r>
              <a:rPr lang="en-US" dirty="0">
                <a:solidFill>
                  <a:schemeClr val="tx1"/>
                </a:solidFill>
              </a:rPr>
              <a:t>Collections Framework consists of three parts:</a:t>
            </a:r>
          </a:p>
          <a:p>
            <a:pPr lvl="1"/>
            <a:r>
              <a:rPr lang="en-US" dirty="0">
                <a:solidFill>
                  <a:schemeClr val="tx1"/>
                </a:solidFill>
              </a:rPr>
              <a:t>Core Interfaces</a:t>
            </a:r>
          </a:p>
          <a:p>
            <a:pPr lvl="1"/>
            <a:r>
              <a:rPr lang="en-US" dirty="0">
                <a:solidFill>
                  <a:schemeClr val="tx1"/>
                </a:solidFill>
              </a:rPr>
              <a:t>Concrete Implementation</a:t>
            </a:r>
          </a:p>
          <a:p>
            <a:pPr lvl="1"/>
            <a:r>
              <a:rPr lang="en-US" dirty="0">
                <a:solidFill>
                  <a:schemeClr val="tx1"/>
                </a:solidFill>
              </a:rPr>
              <a:t>Algorithms such as searching and sorting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3268" y="3040066"/>
            <a:ext cx="3654472" cy="3119343"/>
          </a:xfrm>
          <a:prstGeom prst="rect">
            <a:avLst/>
          </a:prstGeom>
        </p:spPr>
      </p:pic>
      <p:sp>
        <p:nvSpPr>
          <p:cNvPr id="2" name="AutoShape 2" descr="Image result for cricket gea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584499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normAutofit/>
          </a:bodyPr>
          <a:lstStyle/>
          <a:p>
            <a:r>
              <a:rPr lang="en-US" sz="2000" dirty="0" smtClean="0"/>
              <a:t>Lab</a:t>
            </a:r>
            <a:endParaRPr lang="en-US" sz="2000" dirty="0"/>
          </a:p>
        </p:txBody>
      </p:sp>
      <p:sp>
        <p:nvSpPr>
          <p:cNvPr id="212995" name="Rectangle 3"/>
          <p:cNvSpPr>
            <a:spLocks noGrp="1"/>
          </p:cNvSpPr>
          <p:nvPr>
            <p:ph idx="4294967295"/>
          </p:nvPr>
        </p:nvSpPr>
        <p:spPr>
          <a:xfrm>
            <a:off x="534390" y="1495425"/>
            <a:ext cx="6025160" cy="4643438"/>
          </a:xfrm>
          <a:noFill/>
        </p:spPr>
        <p:txBody>
          <a:bodyPr/>
          <a:lstStyle/>
          <a:p>
            <a:r>
              <a:rPr lang="en-US" dirty="0">
                <a:solidFill>
                  <a:schemeClr val="tx1"/>
                </a:solidFill>
              </a:rPr>
              <a:t>Lab 7: Arrays and Collections</a:t>
            </a:r>
          </a:p>
        </p:txBody>
      </p:sp>
    </p:spTree>
    <p:extLst>
      <p:ext uri="{BB962C8B-B14F-4D97-AF65-F5344CB8AC3E}">
        <p14:creationId xmlns:p14="http://schemas.microsoft.com/office/powerpoint/2010/main" val="17052571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60" name="Rectangle 8"/>
          <p:cNvSpPr>
            <a:spLocks noGrp="1"/>
          </p:cNvSpPr>
          <p:nvPr>
            <p:ph type="title" idx="4294967295"/>
          </p:nvPr>
        </p:nvSpPr>
        <p:spPr>
          <a:xfrm>
            <a:off x="0" y="412750"/>
            <a:ext cx="8531225" cy="855663"/>
          </a:xfrm>
        </p:spPr>
        <p:txBody>
          <a:bodyPr>
            <a:normAutofit/>
          </a:bodyPr>
          <a:lstStyle/>
          <a:p>
            <a:r>
              <a:rPr lang="en-US" sz="2000" dirty="0" smtClean="0"/>
              <a:t>11.8</a:t>
            </a:r>
            <a:r>
              <a:rPr lang="en-US" sz="2000" dirty="0"/>
              <a:t>: Common Best Practices on Collections</a:t>
            </a:r>
            <a:r>
              <a:rPr lang="en-US" sz="2000" b="1" dirty="0"/>
              <a:t/>
            </a:r>
            <a:br>
              <a:rPr lang="en-US" sz="2000" b="1" dirty="0"/>
            </a:br>
            <a:r>
              <a:rPr lang="en-US" sz="2000" dirty="0"/>
              <a:t>Best Practices</a:t>
            </a:r>
          </a:p>
        </p:txBody>
      </p:sp>
      <p:sp>
        <p:nvSpPr>
          <p:cNvPr id="125961" name="Rectangle 9"/>
          <p:cNvSpPr>
            <a:spLocks noGrp="1"/>
          </p:cNvSpPr>
          <p:nvPr>
            <p:ph idx="4294967295"/>
          </p:nvPr>
        </p:nvSpPr>
        <p:spPr>
          <a:xfrm>
            <a:off x="298450" y="1495425"/>
            <a:ext cx="8845550" cy="4643438"/>
          </a:xfrm>
        </p:spPr>
        <p:txBody>
          <a:bodyPr/>
          <a:lstStyle/>
          <a:p>
            <a:r>
              <a:rPr lang="en-US" dirty="0">
                <a:solidFill>
                  <a:schemeClr val="tx1"/>
                </a:solidFill>
              </a:rPr>
              <a:t>Let us discuss some of the best practices on Collections:</a:t>
            </a:r>
          </a:p>
          <a:p>
            <a:pPr lvl="1"/>
            <a:r>
              <a:rPr lang="en-US" dirty="0">
                <a:solidFill>
                  <a:schemeClr val="tx1"/>
                </a:solidFill>
              </a:rPr>
              <a:t>Use for-each liberally.</a:t>
            </a:r>
          </a:p>
          <a:p>
            <a:pPr lvl="1"/>
            <a:r>
              <a:rPr lang="en-US" dirty="0" err="1">
                <a:solidFill>
                  <a:schemeClr val="tx1"/>
                </a:solidFill>
              </a:rPr>
              <a:t>Presize</a:t>
            </a:r>
            <a:r>
              <a:rPr lang="en-US" dirty="0">
                <a:solidFill>
                  <a:schemeClr val="tx1"/>
                </a:solidFill>
              </a:rPr>
              <a:t> collection objects.</a:t>
            </a:r>
          </a:p>
          <a:p>
            <a:pPr lvl="1"/>
            <a:r>
              <a:rPr lang="en-US" dirty="0">
                <a:solidFill>
                  <a:schemeClr val="tx1"/>
                </a:solidFill>
              </a:rPr>
              <a:t>Note that Vector and </a:t>
            </a:r>
            <a:r>
              <a:rPr lang="en-US" dirty="0" err="1">
                <a:solidFill>
                  <a:schemeClr val="tx1"/>
                </a:solidFill>
              </a:rPr>
              <a:t>HashTable</a:t>
            </a:r>
            <a:r>
              <a:rPr lang="en-US" dirty="0">
                <a:solidFill>
                  <a:schemeClr val="tx1"/>
                </a:solidFill>
              </a:rPr>
              <a:t> is costly.</a:t>
            </a:r>
          </a:p>
          <a:p>
            <a:pPr lvl="1"/>
            <a:r>
              <a:rPr lang="en-US" dirty="0">
                <a:solidFill>
                  <a:schemeClr val="tx1"/>
                </a:solidFill>
              </a:rPr>
              <a:t>Note that </a:t>
            </a:r>
            <a:r>
              <a:rPr lang="en-US" dirty="0" err="1">
                <a:solidFill>
                  <a:schemeClr val="tx1"/>
                </a:solidFill>
              </a:rPr>
              <a:t>LinkedList</a:t>
            </a:r>
            <a:r>
              <a:rPr lang="en-US" dirty="0">
                <a:solidFill>
                  <a:schemeClr val="tx1"/>
                </a:solidFill>
              </a:rPr>
              <a:t> is the worst performer.</a:t>
            </a:r>
          </a:p>
        </p:txBody>
      </p:sp>
    </p:spTree>
    <p:extLst>
      <p:ext uri="{BB962C8B-B14F-4D97-AF65-F5344CB8AC3E}">
        <p14:creationId xmlns:p14="http://schemas.microsoft.com/office/powerpoint/2010/main" val="13975021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70" name="Rectangle 6"/>
          <p:cNvSpPr>
            <a:spLocks noGrp="1"/>
          </p:cNvSpPr>
          <p:nvPr>
            <p:ph type="title" idx="4294967295"/>
          </p:nvPr>
        </p:nvSpPr>
        <p:spPr>
          <a:xfrm>
            <a:off x="0" y="412750"/>
            <a:ext cx="8531225" cy="855663"/>
          </a:xfrm>
          <a:noFill/>
        </p:spPr>
        <p:txBody>
          <a:bodyPr>
            <a:normAutofit/>
          </a:bodyPr>
          <a:lstStyle/>
          <a:p>
            <a:r>
              <a:rPr lang="en-US" sz="2000" dirty="0" smtClean="0"/>
              <a:t>11.8</a:t>
            </a:r>
            <a:r>
              <a:rPr lang="en-US" sz="2000" dirty="0"/>
              <a:t>: Common Best Practices on Collections</a:t>
            </a:r>
            <a:br>
              <a:rPr lang="en-US" sz="2000" dirty="0"/>
            </a:br>
            <a:r>
              <a:rPr lang="en-US" sz="2000" dirty="0" smtClean="0"/>
              <a:t>Best </a:t>
            </a:r>
            <a:r>
              <a:rPr lang="en-US" sz="2000" dirty="0"/>
              <a:t>Practices</a:t>
            </a:r>
          </a:p>
        </p:txBody>
      </p:sp>
      <p:sp>
        <p:nvSpPr>
          <p:cNvPr id="139271" name="Rectangle 7"/>
          <p:cNvSpPr>
            <a:spLocks noGrp="1"/>
          </p:cNvSpPr>
          <p:nvPr>
            <p:ph idx="4294967295"/>
          </p:nvPr>
        </p:nvSpPr>
        <p:spPr>
          <a:xfrm>
            <a:off x="298450" y="1495425"/>
            <a:ext cx="8845550" cy="4643438"/>
          </a:xfrm>
        </p:spPr>
        <p:txBody>
          <a:bodyPr/>
          <a:lstStyle/>
          <a:p>
            <a:pPr lvl="1"/>
            <a:r>
              <a:rPr lang="en-US" dirty="0">
                <a:solidFill>
                  <a:schemeClr val="tx1"/>
                </a:solidFill>
              </a:rPr>
              <a:t>Choose the right Collection.</a:t>
            </a:r>
          </a:p>
          <a:p>
            <a:pPr lvl="1"/>
            <a:r>
              <a:rPr lang="en-US" dirty="0">
                <a:solidFill>
                  <a:schemeClr val="tx1"/>
                </a:solidFill>
              </a:rPr>
              <a:t>Note that adding objects at the beginning of the collections is considerably slower than adding at the end.</a:t>
            </a:r>
          </a:p>
          <a:p>
            <a:pPr lvl="1"/>
            <a:r>
              <a:rPr lang="en-US" dirty="0">
                <a:solidFill>
                  <a:schemeClr val="tx1"/>
                </a:solidFill>
              </a:rPr>
              <a:t>Encapsulate collections.</a:t>
            </a:r>
          </a:p>
          <a:p>
            <a:pPr lvl="1"/>
            <a:r>
              <a:rPr lang="en-US" dirty="0">
                <a:solidFill>
                  <a:schemeClr val="tx1"/>
                </a:solidFill>
              </a:rPr>
              <a:t>Use thread safe collections when needed.</a:t>
            </a:r>
          </a:p>
        </p:txBody>
      </p:sp>
    </p:spTree>
    <p:extLst>
      <p:ext uri="{BB962C8B-B14F-4D97-AF65-F5344CB8AC3E}">
        <p14:creationId xmlns:p14="http://schemas.microsoft.com/office/powerpoint/2010/main" val="35934796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1314" name="Rectangle 2"/>
          <p:cNvSpPr>
            <a:spLocks noGrp="1"/>
          </p:cNvSpPr>
          <p:nvPr>
            <p:ph type="title" idx="4294967295"/>
          </p:nvPr>
        </p:nvSpPr>
        <p:spPr>
          <a:xfrm>
            <a:off x="0" y="412750"/>
            <a:ext cx="8531225" cy="855663"/>
          </a:xfrm>
          <a:noFill/>
        </p:spPr>
        <p:txBody>
          <a:bodyPr>
            <a:normAutofit/>
          </a:bodyPr>
          <a:lstStyle/>
          <a:p>
            <a:r>
              <a:rPr lang="en-US" sz="2000" dirty="0" smtClean="0"/>
              <a:t>11.8</a:t>
            </a:r>
            <a:r>
              <a:rPr lang="en-US" sz="2000" dirty="0"/>
              <a:t>: Common Best Practices on Collections</a:t>
            </a:r>
            <a:r>
              <a:rPr lang="en-US" sz="2000" b="1" dirty="0"/>
              <a:t/>
            </a:r>
            <a:br>
              <a:rPr lang="en-US" sz="2000" b="1" dirty="0"/>
            </a:br>
            <a:r>
              <a:rPr lang="en-US" sz="2000" dirty="0" smtClean="0"/>
              <a:t>Best </a:t>
            </a:r>
            <a:r>
              <a:rPr lang="en-US" sz="2000" dirty="0"/>
              <a:t>Practices</a:t>
            </a:r>
          </a:p>
        </p:txBody>
      </p:sp>
      <p:sp>
        <p:nvSpPr>
          <p:cNvPr id="141315" name="Rectangle 3"/>
          <p:cNvSpPr>
            <a:spLocks noGrp="1"/>
          </p:cNvSpPr>
          <p:nvPr>
            <p:ph idx="4294967295"/>
          </p:nvPr>
        </p:nvSpPr>
        <p:spPr>
          <a:xfrm>
            <a:off x="298450" y="1495425"/>
            <a:ext cx="8845550" cy="4643438"/>
          </a:xfrm>
          <a:noFill/>
        </p:spPr>
        <p:txBody>
          <a:bodyPr/>
          <a:lstStyle/>
          <a:p>
            <a:r>
              <a:rPr lang="en-US" dirty="0">
                <a:solidFill>
                  <a:schemeClr val="tx1"/>
                </a:solidFill>
              </a:rPr>
              <a:t>Notes page</a:t>
            </a:r>
          </a:p>
        </p:txBody>
      </p:sp>
    </p:spTree>
    <p:extLst>
      <p:ext uri="{BB962C8B-B14F-4D97-AF65-F5344CB8AC3E}">
        <p14:creationId xmlns:p14="http://schemas.microsoft.com/office/powerpoint/2010/main" val="2999370705"/>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7" name="Rectangle 7"/>
          <p:cNvSpPr>
            <a:spLocks noGrp="1"/>
          </p:cNvSpPr>
          <p:nvPr>
            <p:ph type="title" idx="4294967295"/>
          </p:nvPr>
        </p:nvSpPr>
        <p:spPr>
          <a:xfrm>
            <a:off x="0" y="412750"/>
            <a:ext cx="8531225" cy="855663"/>
          </a:xfrm>
        </p:spPr>
        <p:txBody>
          <a:bodyPr>
            <a:normAutofit/>
          </a:bodyPr>
          <a:lstStyle/>
          <a:p>
            <a:r>
              <a:rPr lang="en-US" sz="2000" dirty="0" smtClean="0"/>
              <a:t>Summary</a:t>
            </a:r>
            <a:endParaRPr lang="en-US" sz="2000" dirty="0"/>
          </a:p>
        </p:txBody>
      </p:sp>
      <p:sp>
        <p:nvSpPr>
          <p:cNvPr id="143368" name="Rectangle 8"/>
          <p:cNvSpPr>
            <a:spLocks noGrp="1"/>
          </p:cNvSpPr>
          <p:nvPr>
            <p:ph idx="4294967295"/>
          </p:nvPr>
        </p:nvSpPr>
        <p:spPr>
          <a:xfrm>
            <a:off x="1104404" y="1495425"/>
            <a:ext cx="6709559" cy="4643438"/>
          </a:xfrm>
          <a:noFill/>
        </p:spPr>
        <p:txBody>
          <a:bodyPr/>
          <a:lstStyle/>
          <a:p>
            <a:r>
              <a:rPr lang="en-US" b="0" dirty="0">
                <a:solidFill>
                  <a:schemeClr val="tx1"/>
                </a:solidFill>
              </a:rPr>
              <a:t>The various Collection classes and Interfaces</a:t>
            </a:r>
          </a:p>
          <a:p>
            <a:r>
              <a:rPr lang="en-US" b="0" dirty="0">
                <a:solidFill>
                  <a:schemeClr val="tx1"/>
                </a:solidFill>
              </a:rPr>
              <a:t>Generics</a:t>
            </a:r>
          </a:p>
          <a:p>
            <a:r>
              <a:rPr lang="en-US" b="0" dirty="0">
                <a:solidFill>
                  <a:schemeClr val="tx1"/>
                </a:solidFill>
              </a:rPr>
              <a:t>Best practices in Collections</a:t>
            </a:r>
          </a:p>
        </p:txBody>
      </p:sp>
    </p:spTree>
    <p:extLst>
      <p:ext uri="{BB962C8B-B14F-4D97-AF65-F5344CB8AC3E}">
        <p14:creationId xmlns:p14="http://schemas.microsoft.com/office/powerpoint/2010/main" val="215216264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44" name="Rectangle 12"/>
          <p:cNvSpPr>
            <a:spLocks noGrp="1"/>
          </p:cNvSpPr>
          <p:nvPr>
            <p:ph type="title" idx="4294967295"/>
          </p:nvPr>
        </p:nvSpPr>
        <p:spPr>
          <a:xfrm>
            <a:off x="0" y="412750"/>
            <a:ext cx="8531225" cy="855663"/>
          </a:xfrm>
        </p:spPr>
        <p:txBody>
          <a:bodyPr>
            <a:normAutofit/>
          </a:bodyPr>
          <a:lstStyle/>
          <a:p>
            <a:r>
              <a:rPr lang="en-US" sz="2000" dirty="0" smtClean="0"/>
              <a:t>Review </a:t>
            </a:r>
            <a:r>
              <a:rPr lang="en-US" sz="2000" dirty="0"/>
              <a:t>Questions</a:t>
            </a:r>
          </a:p>
        </p:txBody>
      </p:sp>
      <p:sp>
        <p:nvSpPr>
          <p:cNvPr id="146445" name="Rectangle 13"/>
          <p:cNvSpPr>
            <a:spLocks noGrp="1"/>
          </p:cNvSpPr>
          <p:nvPr>
            <p:ph idx="4294967295"/>
          </p:nvPr>
        </p:nvSpPr>
        <p:spPr>
          <a:xfrm>
            <a:off x="510639" y="1495425"/>
            <a:ext cx="7528956" cy="4870450"/>
          </a:xfrm>
          <a:noFill/>
        </p:spPr>
        <p:txBody>
          <a:bodyPr/>
          <a:lstStyle/>
          <a:p>
            <a:pPr>
              <a:lnSpc>
                <a:spcPts val="3100"/>
              </a:lnSpc>
            </a:pPr>
            <a:r>
              <a:rPr lang="en-US" dirty="0">
                <a:solidFill>
                  <a:schemeClr val="tx1"/>
                </a:solidFill>
              </a:rPr>
              <a:t>Question </a:t>
            </a:r>
            <a:r>
              <a:rPr lang="en-US" dirty="0" smtClean="0">
                <a:solidFill>
                  <a:schemeClr val="tx1"/>
                </a:solidFill>
              </a:rPr>
              <a:t>1: </a:t>
            </a:r>
            <a:r>
              <a:rPr lang="en-US" b="0" dirty="0">
                <a:solidFill>
                  <a:schemeClr val="tx1"/>
                </a:solidFill>
              </a:rPr>
              <a:t>Consider the following code:</a:t>
            </a:r>
          </a:p>
          <a:p>
            <a:pPr lvl="2">
              <a:lnSpc>
                <a:spcPts val="3100"/>
              </a:lnSpc>
            </a:pPr>
            <a:endParaRPr lang="en-US" dirty="0">
              <a:solidFill>
                <a:schemeClr val="tx1"/>
              </a:solidFill>
            </a:endParaRPr>
          </a:p>
          <a:p>
            <a:pPr lvl="2">
              <a:lnSpc>
                <a:spcPts val="3100"/>
              </a:lnSpc>
            </a:pPr>
            <a:endParaRPr lang="en-US" dirty="0">
              <a:solidFill>
                <a:schemeClr val="tx1"/>
              </a:solidFill>
            </a:endParaRPr>
          </a:p>
          <a:p>
            <a:pPr lvl="2">
              <a:lnSpc>
                <a:spcPts val="3100"/>
              </a:lnSpc>
            </a:pPr>
            <a:endParaRPr lang="en-US" dirty="0">
              <a:solidFill>
                <a:schemeClr val="tx1"/>
              </a:solidFill>
            </a:endParaRPr>
          </a:p>
          <a:p>
            <a:pPr lvl="2">
              <a:lnSpc>
                <a:spcPts val="3100"/>
              </a:lnSpc>
            </a:pPr>
            <a:endParaRPr lang="en-US" dirty="0">
              <a:solidFill>
                <a:schemeClr val="tx1"/>
              </a:solidFill>
            </a:endParaRPr>
          </a:p>
          <a:p>
            <a:pPr lvl="2">
              <a:lnSpc>
                <a:spcPts val="3100"/>
              </a:lnSpc>
            </a:pPr>
            <a:endParaRPr lang="en-US" dirty="0">
              <a:solidFill>
                <a:schemeClr val="tx1"/>
              </a:solidFill>
            </a:endParaRPr>
          </a:p>
          <a:p>
            <a:pPr lvl="1">
              <a:lnSpc>
                <a:spcPts val="3100"/>
              </a:lnSpc>
              <a:buNone/>
            </a:pPr>
            <a:endParaRPr lang="en-US" b="1" dirty="0" smtClean="0">
              <a:solidFill>
                <a:schemeClr val="tx1"/>
              </a:solidFill>
            </a:endParaRPr>
          </a:p>
          <a:p>
            <a:pPr lvl="1">
              <a:lnSpc>
                <a:spcPct val="120000"/>
              </a:lnSpc>
              <a:spcBef>
                <a:spcPct val="0"/>
              </a:spcBef>
            </a:pPr>
            <a:r>
              <a:rPr lang="en-US" b="1" dirty="0" smtClean="0">
                <a:solidFill>
                  <a:schemeClr val="tx1"/>
                </a:solidFill>
              </a:rPr>
              <a:t>Option </a:t>
            </a:r>
            <a:r>
              <a:rPr lang="en-US" b="1" dirty="0">
                <a:solidFill>
                  <a:schemeClr val="tx1"/>
                </a:solidFill>
              </a:rPr>
              <a:t>1:</a:t>
            </a:r>
            <a:r>
              <a:rPr lang="en-US" dirty="0">
                <a:solidFill>
                  <a:schemeClr val="tx1"/>
                </a:solidFill>
              </a:rPr>
              <a:t> Compilation fails</a:t>
            </a:r>
          </a:p>
          <a:p>
            <a:pPr lvl="1">
              <a:lnSpc>
                <a:spcPct val="120000"/>
              </a:lnSpc>
              <a:spcBef>
                <a:spcPct val="0"/>
              </a:spcBef>
            </a:pPr>
            <a:r>
              <a:rPr lang="en-US" b="1" dirty="0">
                <a:solidFill>
                  <a:schemeClr val="tx1"/>
                </a:solidFill>
              </a:rPr>
              <a:t>Option 2:</a:t>
            </a:r>
            <a:r>
              <a:rPr lang="en-US" dirty="0">
                <a:solidFill>
                  <a:schemeClr val="tx1"/>
                </a:solidFill>
              </a:rPr>
              <a:t> four three two one</a:t>
            </a:r>
          </a:p>
          <a:p>
            <a:pPr lvl="1">
              <a:lnSpc>
                <a:spcPct val="120000"/>
              </a:lnSpc>
              <a:spcBef>
                <a:spcPct val="0"/>
              </a:spcBef>
            </a:pPr>
            <a:r>
              <a:rPr lang="en-US" b="1" dirty="0">
                <a:solidFill>
                  <a:schemeClr val="tx1"/>
                </a:solidFill>
              </a:rPr>
              <a:t>Option 3:</a:t>
            </a:r>
            <a:r>
              <a:rPr lang="en-US" dirty="0">
                <a:solidFill>
                  <a:schemeClr val="tx1"/>
                </a:solidFill>
              </a:rPr>
              <a:t> one two three four</a:t>
            </a:r>
          </a:p>
          <a:p>
            <a:pPr lvl="1">
              <a:lnSpc>
                <a:spcPct val="120000"/>
              </a:lnSpc>
              <a:spcBef>
                <a:spcPct val="0"/>
              </a:spcBef>
            </a:pPr>
            <a:r>
              <a:rPr lang="en-US" b="1" dirty="0">
                <a:solidFill>
                  <a:schemeClr val="tx1"/>
                </a:solidFill>
              </a:rPr>
              <a:t>Option 4: </a:t>
            </a:r>
            <a:r>
              <a:rPr lang="en-US" dirty="0">
                <a:solidFill>
                  <a:schemeClr val="tx1"/>
                </a:solidFill>
              </a:rPr>
              <a:t>four one three two</a:t>
            </a:r>
          </a:p>
        </p:txBody>
      </p:sp>
      <p:sp>
        <p:nvSpPr>
          <p:cNvPr id="146436" name="AutoShape 4"/>
          <p:cNvSpPr>
            <a:spLocks noChangeArrowheads="1"/>
          </p:cNvSpPr>
          <p:nvPr/>
        </p:nvSpPr>
        <p:spPr bwMode="auto">
          <a:xfrm>
            <a:off x="807354" y="2097318"/>
            <a:ext cx="5087260" cy="2510308"/>
          </a:xfrm>
          <a:prstGeom prst="roundRect">
            <a:avLst>
              <a:gd name="adj" fmla="val 16667"/>
            </a:avLst>
          </a:prstGeom>
          <a:noFill/>
          <a:ln w="19050">
            <a:solidFill>
              <a:schemeClr val="tx1"/>
            </a:solidFill>
            <a:round/>
            <a:headEnd/>
            <a:tailEnd/>
          </a:ln>
          <a:effectLst/>
        </p:spPr>
        <p:txBody>
          <a:bodyPr wrap="none" anchor="ctr"/>
          <a:lstStyle/>
          <a:p>
            <a:pPr lvl="1"/>
            <a:r>
              <a:rPr lang="en-US" sz="1600" dirty="0" err="1">
                <a:latin typeface="+mj-lt"/>
                <a:cs typeface="Arial" pitchFamily="34" charset="0"/>
              </a:rPr>
              <a:t>TreeSet</a:t>
            </a:r>
            <a:r>
              <a:rPr lang="en-US" sz="1600" dirty="0">
                <a:latin typeface="+mj-lt"/>
                <a:cs typeface="Arial" pitchFamily="34" charset="0"/>
              </a:rPr>
              <a:t> map = new </a:t>
            </a:r>
            <a:r>
              <a:rPr lang="en-US" sz="1600" dirty="0" err="1">
                <a:latin typeface="+mj-lt"/>
                <a:cs typeface="Arial" pitchFamily="34" charset="0"/>
              </a:rPr>
              <a:t>TreeSet</a:t>
            </a:r>
            <a:r>
              <a:rPr lang="en-US" sz="1600" dirty="0">
                <a:latin typeface="+mj-lt"/>
                <a:cs typeface="Arial" pitchFamily="34" charset="0"/>
              </a:rPr>
              <a:t>();</a:t>
            </a:r>
          </a:p>
          <a:p>
            <a:pPr lvl="1"/>
            <a:r>
              <a:rPr lang="en-US" sz="1600" dirty="0">
                <a:latin typeface="+mj-lt"/>
                <a:cs typeface="Arial" pitchFamily="34" charset="0"/>
              </a:rPr>
              <a:t>    </a:t>
            </a:r>
            <a:r>
              <a:rPr lang="en-US" sz="1600" dirty="0" err="1">
                <a:latin typeface="+mj-lt"/>
                <a:cs typeface="Arial" pitchFamily="34" charset="0"/>
              </a:rPr>
              <a:t>map.add</a:t>
            </a:r>
            <a:r>
              <a:rPr lang="en-US" sz="1600" dirty="0">
                <a:latin typeface="+mj-lt"/>
                <a:cs typeface="Arial" pitchFamily="34" charset="0"/>
              </a:rPr>
              <a:t>("one");</a:t>
            </a:r>
          </a:p>
          <a:p>
            <a:pPr lvl="1"/>
            <a:r>
              <a:rPr lang="en-US" sz="1600" dirty="0">
                <a:latin typeface="+mj-lt"/>
                <a:cs typeface="Arial" pitchFamily="34" charset="0"/>
              </a:rPr>
              <a:t>    </a:t>
            </a:r>
            <a:r>
              <a:rPr lang="en-US" sz="1600" dirty="0" err="1">
                <a:latin typeface="+mj-lt"/>
                <a:cs typeface="Arial" pitchFamily="34" charset="0"/>
              </a:rPr>
              <a:t>map.add</a:t>
            </a:r>
            <a:r>
              <a:rPr lang="en-US" sz="1600" dirty="0">
                <a:latin typeface="+mj-lt"/>
                <a:cs typeface="Arial" pitchFamily="34" charset="0"/>
              </a:rPr>
              <a:t>("two");</a:t>
            </a:r>
          </a:p>
          <a:p>
            <a:pPr lvl="1"/>
            <a:r>
              <a:rPr lang="en-US" sz="1600" dirty="0">
                <a:latin typeface="+mj-lt"/>
                <a:cs typeface="Arial" pitchFamily="34" charset="0"/>
              </a:rPr>
              <a:t>    </a:t>
            </a:r>
            <a:r>
              <a:rPr lang="en-US" sz="1600" dirty="0" err="1">
                <a:latin typeface="+mj-lt"/>
                <a:cs typeface="Arial" pitchFamily="34" charset="0"/>
              </a:rPr>
              <a:t>map.add</a:t>
            </a:r>
            <a:r>
              <a:rPr lang="en-US" sz="1600" dirty="0">
                <a:latin typeface="+mj-lt"/>
                <a:cs typeface="Arial" pitchFamily="34" charset="0"/>
              </a:rPr>
              <a:t>("three");</a:t>
            </a:r>
          </a:p>
          <a:p>
            <a:pPr lvl="1"/>
            <a:r>
              <a:rPr lang="en-US" sz="1600" dirty="0">
                <a:latin typeface="+mj-lt"/>
                <a:cs typeface="Arial" pitchFamily="34" charset="0"/>
              </a:rPr>
              <a:t>    </a:t>
            </a:r>
            <a:r>
              <a:rPr lang="en-US" sz="1600" dirty="0" err="1">
                <a:latin typeface="+mj-lt"/>
                <a:cs typeface="Arial" pitchFamily="34" charset="0"/>
              </a:rPr>
              <a:t>map.add</a:t>
            </a:r>
            <a:r>
              <a:rPr lang="en-US" sz="1600" dirty="0">
                <a:latin typeface="+mj-lt"/>
                <a:cs typeface="Arial" pitchFamily="34" charset="0"/>
              </a:rPr>
              <a:t>("one");</a:t>
            </a:r>
          </a:p>
          <a:p>
            <a:pPr lvl="1"/>
            <a:r>
              <a:rPr lang="en-US" sz="1600" dirty="0">
                <a:latin typeface="+mj-lt"/>
                <a:cs typeface="Arial" pitchFamily="34" charset="0"/>
              </a:rPr>
              <a:t>    </a:t>
            </a:r>
            <a:r>
              <a:rPr lang="en-US" sz="1600" dirty="0" err="1">
                <a:latin typeface="+mj-lt"/>
                <a:cs typeface="Arial" pitchFamily="34" charset="0"/>
              </a:rPr>
              <a:t>map.add</a:t>
            </a:r>
            <a:r>
              <a:rPr lang="en-US" sz="1600" dirty="0">
                <a:latin typeface="+mj-lt"/>
                <a:cs typeface="Arial" pitchFamily="34" charset="0"/>
              </a:rPr>
              <a:t>("four");</a:t>
            </a:r>
          </a:p>
          <a:p>
            <a:pPr lvl="1"/>
            <a:r>
              <a:rPr lang="en-US" sz="1600" dirty="0">
                <a:latin typeface="+mj-lt"/>
                <a:cs typeface="Arial" pitchFamily="34" charset="0"/>
              </a:rPr>
              <a:t>    </a:t>
            </a:r>
            <a:r>
              <a:rPr lang="en-US" sz="1600" dirty="0" err="1">
                <a:latin typeface="+mj-lt"/>
                <a:cs typeface="Arial" pitchFamily="34" charset="0"/>
              </a:rPr>
              <a:t>Iterator</a:t>
            </a:r>
            <a:r>
              <a:rPr lang="en-US" sz="1600" dirty="0">
                <a:latin typeface="+mj-lt"/>
                <a:cs typeface="Arial" pitchFamily="34" charset="0"/>
              </a:rPr>
              <a:t> it = </a:t>
            </a:r>
            <a:r>
              <a:rPr lang="en-US" sz="1600" dirty="0" err="1">
                <a:latin typeface="+mj-lt"/>
                <a:cs typeface="Arial" pitchFamily="34" charset="0"/>
              </a:rPr>
              <a:t>map.iterator</a:t>
            </a:r>
            <a:r>
              <a:rPr lang="en-US" sz="1600" dirty="0">
                <a:latin typeface="+mj-lt"/>
                <a:cs typeface="Arial" pitchFamily="34" charset="0"/>
              </a:rPr>
              <a:t>();</a:t>
            </a:r>
          </a:p>
          <a:p>
            <a:pPr lvl="1"/>
            <a:r>
              <a:rPr lang="en-US" sz="1600" dirty="0">
                <a:latin typeface="+mj-lt"/>
                <a:cs typeface="Arial" pitchFamily="34" charset="0"/>
              </a:rPr>
              <a:t>    while (</a:t>
            </a:r>
            <a:r>
              <a:rPr lang="en-US" sz="1600" dirty="0" err="1">
                <a:latin typeface="+mj-lt"/>
                <a:cs typeface="Arial" pitchFamily="34" charset="0"/>
              </a:rPr>
              <a:t>it.hasNext</a:t>
            </a:r>
            <a:r>
              <a:rPr lang="en-US" sz="1600" dirty="0">
                <a:latin typeface="+mj-lt"/>
                <a:cs typeface="Arial" pitchFamily="34" charset="0"/>
              </a:rPr>
              <a:t>() ) </a:t>
            </a:r>
          </a:p>
          <a:p>
            <a:pPr lvl="1"/>
            <a:r>
              <a:rPr lang="en-US" sz="1600" dirty="0">
                <a:latin typeface="+mj-lt"/>
                <a:cs typeface="Arial" pitchFamily="34" charset="0"/>
              </a:rPr>
              <a:t>          </a:t>
            </a:r>
            <a:r>
              <a:rPr lang="en-US" sz="1600" dirty="0" err="1">
                <a:latin typeface="+mj-lt"/>
                <a:cs typeface="Arial" pitchFamily="34" charset="0"/>
              </a:rPr>
              <a:t>System.out.print</a:t>
            </a:r>
            <a:r>
              <a:rPr lang="en-US" sz="1600" dirty="0">
                <a:latin typeface="+mj-lt"/>
                <a:cs typeface="Arial" pitchFamily="34" charset="0"/>
              </a:rPr>
              <a:t>( </a:t>
            </a:r>
            <a:r>
              <a:rPr lang="en-US" sz="1600" dirty="0" err="1">
                <a:latin typeface="+mj-lt"/>
                <a:cs typeface="Arial" pitchFamily="34" charset="0"/>
              </a:rPr>
              <a:t>it.next</a:t>
            </a:r>
            <a:r>
              <a:rPr lang="en-US" sz="1600" dirty="0">
                <a:latin typeface="+mj-lt"/>
                <a:cs typeface="Arial" pitchFamily="34" charset="0"/>
              </a:rPr>
              <a:t>() + " " );</a:t>
            </a:r>
          </a:p>
        </p:txBody>
      </p:sp>
    </p:spTree>
    <p:extLst>
      <p:ext uri="{BB962C8B-B14F-4D97-AF65-F5344CB8AC3E}">
        <p14:creationId xmlns:p14="http://schemas.microsoft.com/office/powerpoint/2010/main" val="5450647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13" name="Rectangle 9"/>
          <p:cNvSpPr>
            <a:spLocks noGrp="1"/>
          </p:cNvSpPr>
          <p:nvPr>
            <p:ph type="title" idx="4294967295"/>
          </p:nvPr>
        </p:nvSpPr>
        <p:spPr>
          <a:xfrm>
            <a:off x="0" y="412750"/>
            <a:ext cx="8531225" cy="855663"/>
          </a:xfrm>
        </p:spPr>
        <p:txBody>
          <a:bodyPr>
            <a:normAutofit/>
          </a:bodyPr>
          <a:lstStyle/>
          <a:p>
            <a:r>
              <a:rPr lang="en-US" sz="2000" dirty="0" smtClean="0"/>
              <a:t>Review </a:t>
            </a:r>
            <a:r>
              <a:rPr lang="en-US" sz="2000" dirty="0"/>
              <a:t>Questions</a:t>
            </a:r>
          </a:p>
        </p:txBody>
      </p:sp>
      <p:sp>
        <p:nvSpPr>
          <p:cNvPr id="149514" name="Rectangle 10"/>
          <p:cNvSpPr>
            <a:spLocks noGrp="1"/>
          </p:cNvSpPr>
          <p:nvPr>
            <p:ph idx="4294967295"/>
          </p:nvPr>
        </p:nvSpPr>
        <p:spPr>
          <a:xfrm>
            <a:off x="510638" y="1495425"/>
            <a:ext cx="7374577" cy="4643438"/>
          </a:xfrm>
          <a:noFill/>
        </p:spPr>
        <p:txBody>
          <a:bodyPr>
            <a:normAutofit fontScale="92500"/>
          </a:bodyPr>
          <a:lstStyle/>
          <a:p>
            <a:pPr>
              <a:lnSpc>
                <a:spcPts val="3200"/>
              </a:lnSpc>
            </a:pPr>
            <a:r>
              <a:rPr lang="en-US" sz="1900" dirty="0">
                <a:solidFill>
                  <a:schemeClr val="tx1"/>
                </a:solidFill>
              </a:rPr>
              <a:t>Question </a:t>
            </a:r>
            <a:r>
              <a:rPr lang="en-US" sz="1900" dirty="0" smtClean="0">
                <a:solidFill>
                  <a:schemeClr val="tx1"/>
                </a:solidFill>
              </a:rPr>
              <a:t>2: </a:t>
            </a:r>
            <a:r>
              <a:rPr lang="en-US" sz="1900" b="0" dirty="0">
                <a:solidFill>
                  <a:schemeClr val="tx1"/>
                </a:solidFill>
              </a:rPr>
              <a:t>Which of the following statements are true for the given code?</a:t>
            </a:r>
          </a:p>
          <a:p>
            <a:endParaRPr lang="en-US" b="0" dirty="0">
              <a:solidFill>
                <a:schemeClr val="tx1"/>
              </a:solidFill>
            </a:endParaRPr>
          </a:p>
          <a:p>
            <a:pPr lvl="2"/>
            <a:endParaRPr lang="en-US" dirty="0">
              <a:solidFill>
                <a:schemeClr val="tx1"/>
              </a:solidFill>
            </a:endParaRPr>
          </a:p>
          <a:p>
            <a:pPr lvl="2"/>
            <a:endParaRPr lang="en-US" dirty="0">
              <a:solidFill>
                <a:schemeClr val="tx1"/>
              </a:solidFill>
            </a:endParaRPr>
          </a:p>
          <a:p>
            <a:pPr lvl="2"/>
            <a:endParaRPr lang="en-US" dirty="0">
              <a:solidFill>
                <a:schemeClr val="tx1"/>
              </a:solidFill>
            </a:endParaRPr>
          </a:p>
          <a:p>
            <a:pPr lvl="1">
              <a:lnSpc>
                <a:spcPts val="3300"/>
              </a:lnSpc>
            </a:pPr>
            <a:endParaRPr lang="en-US" b="1" dirty="0">
              <a:solidFill>
                <a:schemeClr val="tx1"/>
              </a:solidFill>
            </a:endParaRPr>
          </a:p>
          <a:p>
            <a:pPr lvl="1">
              <a:lnSpc>
                <a:spcPts val="3300"/>
              </a:lnSpc>
            </a:pPr>
            <a:endParaRPr lang="en-US" sz="1600" b="1" dirty="0">
              <a:solidFill>
                <a:schemeClr val="tx1"/>
              </a:solidFill>
            </a:endParaRPr>
          </a:p>
          <a:p>
            <a:pPr lvl="1">
              <a:lnSpc>
                <a:spcPts val="2500"/>
              </a:lnSpc>
            </a:pPr>
            <a:r>
              <a:rPr lang="en-US" sz="1700" b="1" dirty="0" smtClean="0">
                <a:solidFill>
                  <a:schemeClr val="tx1"/>
                </a:solidFill>
              </a:rPr>
              <a:t>Option </a:t>
            </a:r>
            <a:r>
              <a:rPr lang="en-US" sz="1700" b="1" dirty="0">
                <a:solidFill>
                  <a:schemeClr val="tx1"/>
                </a:solidFill>
              </a:rPr>
              <a:t>1:</a:t>
            </a:r>
            <a:r>
              <a:rPr lang="en-US" sz="1700" dirty="0">
                <a:solidFill>
                  <a:schemeClr val="tx1"/>
                </a:solidFill>
              </a:rPr>
              <a:t> The before() method will print 1 2</a:t>
            </a:r>
          </a:p>
          <a:p>
            <a:pPr lvl="1">
              <a:lnSpc>
                <a:spcPts val="2500"/>
              </a:lnSpc>
            </a:pPr>
            <a:r>
              <a:rPr lang="en-US" sz="1700" b="1" dirty="0">
                <a:solidFill>
                  <a:schemeClr val="tx1"/>
                </a:solidFill>
              </a:rPr>
              <a:t>Option 2:</a:t>
            </a:r>
            <a:r>
              <a:rPr lang="en-US" sz="1700" dirty="0">
                <a:solidFill>
                  <a:schemeClr val="tx1"/>
                </a:solidFill>
              </a:rPr>
              <a:t> The before() method will print 1 2 3</a:t>
            </a:r>
          </a:p>
          <a:p>
            <a:pPr lvl="1">
              <a:lnSpc>
                <a:spcPts val="2500"/>
              </a:lnSpc>
            </a:pPr>
            <a:r>
              <a:rPr lang="en-US" sz="1700" b="1" dirty="0">
                <a:solidFill>
                  <a:schemeClr val="tx1"/>
                </a:solidFill>
              </a:rPr>
              <a:t>Option 3:</a:t>
            </a:r>
            <a:r>
              <a:rPr lang="en-US" sz="1700" dirty="0">
                <a:solidFill>
                  <a:schemeClr val="tx1"/>
                </a:solidFill>
              </a:rPr>
              <a:t> The before() method will not compile.</a:t>
            </a:r>
          </a:p>
          <a:p>
            <a:pPr lvl="1">
              <a:lnSpc>
                <a:spcPts val="2500"/>
              </a:lnSpc>
            </a:pPr>
            <a:r>
              <a:rPr lang="en-US" sz="1700" b="1" dirty="0">
                <a:solidFill>
                  <a:schemeClr val="tx1"/>
                </a:solidFill>
              </a:rPr>
              <a:t>Option 4:</a:t>
            </a:r>
            <a:r>
              <a:rPr lang="en-US" sz="1700" dirty="0">
                <a:solidFill>
                  <a:schemeClr val="tx1"/>
                </a:solidFill>
              </a:rPr>
              <a:t> The before() method will throw an exception at runtime</a:t>
            </a:r>
            <a:r>
              <a:rPr lang="en-US" sz="1600" dirty="0">
                <a:solidFill>
                  <a:schemeClr val="tx1"/>
                </a:solidFill>
              </a:rPr>
              <a:t>.</a:t>
            </a:r>
          </a:p>
        </p:txBody>
      </p:sp>
      <p:sp>
        <p:nvSpPr>
          <p:cNvPr id="149508" name="AutoShape 4"/>
          <p:cNvSpPr>
            <a:spLocks noChangeArrowheads="1"/>
          </p:cNvSpPr>
          <p:nvPr/>
        </p:nvSpPr>
        <p:spPr bwMode="auto">
          <a:xfrm>
            <a:off x="645883" y="2484580"/>
            <a:ext cx="5286831" cy="1980539"/>
          </a:xfrm>
          <a:prstGeom prst="roundRect">
            <a:avLst>
              <a:gd name="adj" fmla="val 16667"/>
            </a:avLst>
          </a:prstGeom>
          <a:noFill/>
          <a:ln w="19050">
            <a:solidFill>
              <a:schemeClr val="tx1"/>
            </a:solidFill>
            <a:round/>
            <a:headEnd/>
            <a:tailEnd/>
          </a:ln>
          <a:effectLst/>
        </p:spPr>
        <p:txBody>
          <a:bodyPr wrap="none" anchor="ctr"/>
          <a:lstStyle/>
          <a:p>
            <a:pPr lvl="1"/>
            <a:r>
              <a:rPr lang="en-US" sz="1400" dirty="0">
                <a:latin typeface="+mj-lt"/>
                <a:cs typeface="Arial" pitchFamily="34" charset="0"/>
              </a:rPr>
              <a:t>public static void before() {</a:t>
            </a:r>
          </a:p>
          <a:p>
            <a:pPr lvl="1"/>
            <a:r>
              <a:rPr lang="en-US" sz="1400" dirty="0">
                <a:latin typeface="+mj-lt"/>
                <a:cs typeface="Arial" pitchFamily="34" charset="0"/>
              </a:rPr>
              <a:t>   Set </a:t>
            </a:r>
            <a:r>
              <a:rPr lang="en-US" sz="1400" dirty="0" err="1">
                <a:latin typeface="+mj-lt"/>
                <a:cs typeface="Arial" pitchFamily="34" charset="0"/>
              </a:rPr>
              <a:t>set</a:t>
            </a:r>
            <a:r>
              <a:rPr lang="en-US" sz="1400" dirty="0">
                <a:latin typeface="+mj-lt"/>
                <a:cs typeface="Arial" pitchFamily="34" charset="0"/>
              </a:rPr>
              <a:t> = new </a:t>
            </a:r>
            <a:r>
              <a:rPr lang="en-US" sz="1400" dirty="0" err="1">
                <a:latin typeface="+mj-lt"/>
                <a:cs typeface="Arial" pitchFamily="34" charset="0"/>
              </a:rPr>
              <a:t>TreeSet</a:t>
            </a:r>
            <a:r>
              <a:rPr lang="en-US" sz="1400" dirty="0">
                <a:latin typeface="+mj-lt"/>
                <a:cs typeface="Arial" pitchFamily="34" charset="0"/>
              </a:rPr>
              <a:t>();</a:t>
            </a:r>
          </a:p>
          <a:p>
            <a:pPr lvl="1"/>
            <a:r>
              <a:rPr lang="en-US" sz="1400" dirty="0">
                <a:latin typeface="+mj-lt"/>
                <a:cs typeface="Arial" pitchFamily="34" charset="0"/>
              </a:rPr>
              <a:t>   </a:t>
            </a:r>
            <a:r>
              <a:rPr lang="en-US" sz="1400" dirty="0" err="1">
                <a:latin typeface="+mj-lt"/>
                <a:cs typeface="Arial" pitchFamily="34" charset="0"/>
              </a:rPr>
              <a:t>set.add</a:t>
            </a:r>
            <a:r>
              <a:rPr lang="en-US" sz="1400" dirty="0">
                <a:latin typeface="+mj-lt"/>
                <a:cs typeface="Arial" pitchFamily="34" charset="0"/>
              </a:rPr>
              <a:t>("2");</a:t>
            </a:r>
          </a:p>
          <a:p>
            <a:pPr lvl="1"/>
            <a:r>
              <a:rPr lang="en-US" sz="1400" dirty="0">
                <a:latin typeface="+mj-lt"/>
                <a:cs typeface="Arial" pitchFamily="34" charset="0"/>
              </a:rPr>
              <a:t>   </a:t>
            </a:r>
            <a:r>
              <a:rPr lang="en-US" sz="1400" dirty="0" err="1">
                <a:latin typeface="+mj-lt"/>
                <a:cs typeface="Arial" pitchFamily="34" charset="0"/>
              </a:rPr>
              <a:t>set.add</a:t>
            </a:r>
            <a:r>
              <a:rPr lang="en-US" sz="1400" dirty="0">
                <a:latin typeface="+mj-lt"/>
                <a:cs typeface="Arial" pitchFamily="34" charset="0"/>
              </a:rPr>
              <a:t>(3);</a:t>
            </a:r>
          </a:p>
          <a:p>
            <a:pPr lvl="1"/>
            <a:r>
              <a:rPr lang="en-US" sz="1400" dirty="0">
                <a:latin typeface="+mj-lt"/>
                <a:cs typeface="Arial" pitchFamily="34" charset="0"/>
              </a:rPr>
              <a:t>   </a:t>
            </a:r>
            <a:r>
              <a:rPr lang="en-US" sz="1400" dirty="0" err="1">
                <a:latin typeface="+mj-lt"/>
                <a:cs typeface="Arial" pitchFamily="34" charset="0"/>
              </a:rPr>
              <a:t>set.add</a:t>
            </a:r>
            <a:r>
              <a:rPr lang="en-US" sz="1400" dirty="0">
                <a:latin typeface="+mj-lt"/>
                <a:cs typeface="Arial" pitchFamily="34" charset="0"/>
              </a:rPr>
              <a:t>("1");</a:t>
            </a:r>
          </a:p>
          <a:p>
            <a:pPr lvl="1"/>
            <a:r>
              <a:rPr lang="en-US" sz="1400" dirty="0">
                <a:latin typeface="+mj-lt"/>
                <a:cs typeface="Arial" pitchFamily="34" charset="0"/>
              </a:rPr>
              <a:t>   </a:t>
            </a:r>
            <a:r>
              <a:rPr lang="en-US" sz="1400" dirty="0" err="1">
                <a:latin typeface="+mj-lt"/>
                <a:cs typeface="Arial" pitchFamily="34" charset="0"/>
              </a:rPr>
              <a:t>Iterator</a:t>
            </a:r>
            <a:r>
              <a:rPr lang="en-US" sz="1400" dirty="0">
                <a:latin typeface="+mj-lt"/>
                <a:cs typeface="Arial" pitchFamily="34" charset="0"/>
              </a:rPr>
              <a:t> it = </a:t>
            </a:r>
            <a:r>
              <a:rPr lang="en-US" sz="1400" dirty="0" err="1">
                <a:latin typeface="+mj-lt"/>
                <a:cs typeface="Arial" pitchFamily="34" charset="0"/>
              </a:rPr>
              <a:t>set.iterator</a:t>
            </a:r>
            <a:r>
              <a:rPr lang="en-US" sz="1400" dirty="0">
                <a:latin typeface="+mj-lt"/>
                <a:cs typeface="Arial" pitchFamily="34" charset="0"/>
              </a:rPr>
              <a:t>();</a:t>
            </a:r>
          </a:p>
          <a:p>
            <a:pPr lvl="1"/>
            <a:r>
              <a:rPr lang="en-US" sz="1400" dirty="0">
                <a:latin typeface="+mj-lt"/>
                <a:cs typeface="Arial" pitchFamily="34" charset="0"/>
              </a:rPr>
              <a:t>     while (</a:t>
            </a:r>
            <a:r>
              <a:rPr lang="en-US" sz="1400" dirty="0" err="1">
                <a:latin typeface="+mj-lt"/>
                <a:cs typeface="Arial" pitchFamily="34" charset="0"/>
              </a:rPr>
              <a:t>it.hasNext</a:t>
            </a:r>
            <a:r>
              <a:rPr lang="en-US" sz="1400" dirty="0">
                <a:latin typeface="+mj-lt"/>
                <a:cs typeface="Arial" pitchFamily="34" charset="0"/>
              </a:rPr>
              <a:t>())</a:t>
            </a:r>
          </a:p>
          <a:p>
            <a:pPr lvl="1"/>
            <a:r>
              <a:rPr lang="en-US" sz="1400" dirty="0">
                <a:latin typeface="+mj-lt"/>
                <a:cs typeface="Arial" pitchFamily="34" charset="0"/>
              </a:rPr>
              <a:t>           </a:t>
            </a:r>
            <a:r>
              <a:rPr lang="en-US" sz="1400" dirty="0" err="1">
                <a:latin typeface="+mj-lt"/>
                <a:cs typeface="Arial" pitchFamily="34" charset="0"/>
              </a:rPr>
              <a:t>System.out.print</a:t>
            </a:r>
            <a:r>
              <a:rPr lang="en-US" sz="1400" dirty="0">
                <a:latin typeface="+mj-lt"/>
                <a:cs typeface="Arial" pitchFamily="34" charset="0"/>
              </a:rPr>
              <a:t>(</a:t>
            </a:r>
            <a:r>
              <a:rPr lang="en-US" sz="1400" dirty="0" err="1">
                <a:latin typeface="+mj-lt"/>
                <a:cs typeface="Arial" pitchFamily="34" charset="0"/>
              </a:rPr>
              <a:t>it.next</a:t>
            </a:r>
            <a:r>
              <a:rPr lang="en-US" sz="1400" dirty="0">
                <a:latin typeface="+mj-lt"/>
                <a:cs typeface="Arial" pitchFamily="34" charset="0"/>
              </a:rPr>
              <a:t>() + " ");</a:t>
            </a:r>
          </a:p>
          <a:p>
            <a:pPr lvl="1"/>
            <a:r>
              <a:rPr lang="en-US" sz="1400" dirty="0">
                <a:latin typeface="+mj-lt"/>
                <a:cs typeface="Arial" pitchFamily="34" charset="0"/>
              </a:rPr>
              <a:t>}</a:t>
            </a:r>
          </a:p>
        </p:txBody>
      </p:sp>
    </p:spTree>
    <p:extLst>
      <p:ext uri="{BB962C8B-B14F-4D97-AF65-F5344CB8AC3E}">
        <p14:creationId xmlns:p14="http://schemas.microsoft.com/office/powerpoint/2010/main" val="10102211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6"/>
          <p:cNvSpPr>
            <a:spLocks noGrp="1"/>
          </p:cNvSpPr>
          <p:nvPr>
            <p:ph type="title" idx="4294967295"/>
          </p:nvPr>
        </p:nvSpPr>
        <p:spPr>
          <a:xfrm>
            <a:off x="0" y="412750"/>
            <a:ext cx="8531225" cy="855663"/>
          </a:xfrm>
        </p:spPr>
        <p:txBody>
          <a:bodyPr>
            <a:normAutofit/>
          </a:bodyPr>
          <a:lstStyle/>
          <a:p>
            <a:r>
              <a:rPr lang="en-US" sz="2000" dirty="0" smtClean="0"/>
              <a:t>11.1</a:t>
            </a:r>
            <a:r>
              <a:rPr lang="en-US" sz="2000" dirty="0"/>
              <a:t>: Collections Framework </a:t>
            </a:r>
            <a:r>
              <a:rPr lang="en-US" sz="2000" b="1" dirty="0"/>
              <a:t/>
            </a:r>
            <a:br>
              <a:rPr lang="en-US" sz="2000" b="1" dirty="0"/>
            </a:br>
            <a:r>
              <a:rPr lang="en-US" sz="2000" dirty="0"/>
              <a:t>Advantages of Collections</a:t>
            </a:r>
          </a:p>
        </p:txBody>
      </p:sp>
      <p:sp>
        <p:nvSpPr>
          <p:cNvPr id="8199" name="Rectangle 7"/>
          <p:cNvSpPr>
            <a:spLocks noGrp="1"/>
          </p:cNvSpPr>
          <p:nvPr>
            <p:ph idx="4294967295"/>
          </p:nvPr>
        </p:nvSpPr>
        <p:spPr>
          <a:xfrm>
            <a:off x="298450" y="1495425"/>
            <a:ext cx="8845550" cy="4643438"/>
          </a:xfrm>
        </p:spPr>
        <p:txBody>
          <a:bodyPr/>
          <a:lstStyle/>
          <a:p>
            <a:r>
              <a:rPr lang="en-US" dirty="0">
                <a:solidFill>
                  <a:schemeClr val="tx1"/>
                </a:solidFill>
              </a:rPr>
              <a:t>Collections provide the following advantages:</a:t>
            </a:r>
          </a:p>
          <a:p>
            <a:pPr lvl="1"/>
            <a:r>
              <a:rPr lang="en-US" dirty="0">
                <a:solidFill>
                  <a:schemeClr val="tx1"/>
                </a:solidFill>
              </a:rPr>
              <a:t>Reduces programming effort </a:t>
            </a:r>
          </a:p>
          <a:p>
            <a:pPr lvl="1"/>
            <a:r>
              <a:rPr lang="en-US" dirty="0">
                <a:solidFill>
                  <a:schemeClr val="tx1"/>
                </a:solidFill>
              </a:rPr>
              <a:t>Increases performance </a:t>
            </a:r>
          </a:p>
          <a:p>
            <a:pPr lvl="1"/>
            <a:r>
              <a:rPr lang="en-US" dirty="0">
                <a:solidFill>
                  <a:schemeClr val="tx1"/>
                </a:solidFill>
              </a:rPr>
              <a:t>Provides interoperability between unrelated APIs</a:t>
            </a:r>
          </a:p>
          <a:p>
            <a:pPr lvl="1"/>
            <a:r>
              <a:rPr lang="en-US" dirty="0">
                <a:solidFill>
                  <a:schemeClr val="tx1"/>
                </a:solidFill>
              </a:rPr>
              <a:t>Reduces the effort required to learn APIs </a:t>
            </a:r>
          </a:p>
          <a:p>
            <a:pPr lvl="1"/>
            <a:r>
              <a:rPr lang="en-US" dirty="0">
                <a:solidFill>
                  <a:schemeClr val="tx1"/>
                </a:solidFill>
              </a:rPr>
              <a:t>Reduces the effort required to design and implement APIs </a:t>
            </a:r>
          </a:p>
          <a:p>
            <a:pPr lvl="1"/>
            <a:r>
              <a:rPr lang="en-US" dirty="0">
                <a:solidFill>
                  <a:schemeClr val="tx1"/>
                </a:solidFill>
              </a:rPr>
              <a:t>Fosters Software reuse</a:t>
            </a:r>
          </a:p>
        </p:txBody>
      </p:sp>
    </p:spTree>
    <p:extLst>
      <p:ext uri="{BB962C8B-B14F-4D97-AF65-F5344CB8AC3E}">
        <p14:creationId xmlns:p14="http://schemas.microsoft.com/office/powerpoint/2010/main" val="15285533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1" name="Rectangle 15"/>
          <p:cNvSpPr>
            <a:spLocks noGrp="1"/>
          </p:cNvSpPr>
          <p:nvPr>
            <p:ph type="title" idx="4294967295"/>
          </p:nvPr>
        </p:nvSpPr>
        <p:spPr>
          <a:xfrm>
            <a:off x="0" y="412750"/>
            <a:ext cx="8531225" cy="855663"/>
          </a:xfrm>
          <a:noFill/>
        </p:spPr>
        <p:txBody>
          <a:bodyPr>
            <a:normAutofit/>
          </a:bodyPr>
          <a:lstStyle/>
          <a:p>
            <a:r>
              <a:rPr lang="en-US" sz="2000" dirty="0" smtClean="0"/>
              <a:t>11.1</a:t>
            </a:r>
            <a:r>
              <a:rPr lang="en-US" sz="2000" dirty="0"/>
              <a:t>: Collections Framework </a:t>
            </a:r>
            <a:r>
              <a:rPr lang="en-US" sz="2000" b="1" dirty="0"/>
              <a:t/>
            </a:r>
            <a:br>
              <a:rPr lang="en-US" sz="2000" b="1" dirty="0"/>
            </a:br>
            <a:r>
              <a:rPr lang="en-US" sz="2000" dirty="0"/>
              <a:t>Concept of Interfaces and Implementation</a:t>
            </a:r>
          </a:p>
        </p:txBody>
      </p:sp>
      <p:pic>
        <p:nvPicPr>
          <p:cNvPr id="9220" name="Picture 4"/>
          <p:cNvPicPr>
            <a:picLocks noChangeAspect="1" noChangeArrowheads="1"/>
          </p:cNvPicPr>
          <p:nvPr/>
        </p:nvPicPr>
        <p:blipFill>
          <a:blip r:embed="rId3" cstate="print"/>
          <a:srcRect/>
          <a:stretch>
            <a:fillRect/>
          </a:stretch>
        </p:blipFill>
        <p:spPr bwMode="auto">
          <a:xfrm>
            <a:off x="514803" y="3904350"/>
            <a:ext cx="2162175" cy="1905000"/>
          </a:xfrm>
          <a:prstGeom prst="rect">
            <a:avLst/>
          </a:prstGeom>
          <a:noFill/>
          <a:ln w="9525">
            <a:noFill/>
            <a:miter lim="800000"/>
            <a:headEnd/>
            <a:tailEnd/>
          </a:ln>
        </p:spPr>
      </p:pic>
      <p:pic>
        <p:nvPicPr>
          <p:cNvPr id="9221" name="Picture 5"/>
          <p:cNvPicPr>
            <a:picLocks noChangeAspect="1" noChangeArrowheads="1"/>
          </p:cNvPicPr>
          <p:nvPr/>
        </p:nvPicPr>
        <p:blipFill>
          <a:blip r:embed="rId4" cstate="print"/>
          <a:srcRect/>
          <a:stretch>
            <a:fillRect/>
          </a:stretch>
        </p:blipFill>
        <p:spPr bwMode="auto">
          <a:xfrm>
            <a:off x="4401003" y="3828150"/>
            <a:ext cx="4238625" cy="1971675"/>
          </a:xfrm>
          <a:prstGeom prst="rect">
            <a:avLst/>
          </a:prstGeom>
          <a:noFill/>
          <a:ln w="9525">
            <a:noFill/>
            <a:miter lim="800000"/>
            <a:headEnd/>
            <a:tailEnd/>
          </a:ln>
        </p:spPr>
      </p:pic>
      <p:pic>
        <p:nvPicPr>
          <p:cNvPr id="9222" name="Picture 6"/>
          <p:cNvPicPr>
            <a:picLocks noChangeAspect="1" noChangeArrowheads="1"/>
          </p:cNvPicPr>
          <p:nvPr/>
        </p:nvPicPr>
        <p:blipFill>
          <a:blip r:embed="rId5" cstate="print"/>
          <a:srcRect/>
          <a:stretch>
            <a:fillRect/>
          </a:stretch>
        </p:blipFill>
        <p:spPr bwMode="auto">
          <a:xfrm>
            <a:off x="1019628" y="1524325"/>
            <a:ext cx="5767070" cy="2103120"/>
          </a:xfrm>
          <a:prstGeom prst="rect">
            <a:avLst/>
          </a:prstGeom>
          <a:noFill/>
          <a:ln w="9525">
            <a:noFill/>
            <a:miter lim="800000"/>
            <a:headEnd/>
            <a:tailEnd/>
          </a:ln>
        </p:spPr>
      </p:pic>
      <p:pic>
        <p:nvPicPr>
          <p:cNvPr id="9223" name="Picture 8"/>
          <p:cNvPicPr>
            <a:picLocks noChangeAspect="1" noChangeArrowheads="1"/>
          </p:cNvPicPr>
          <p:nvPr/>
        </p:nvPicPr>
        <p:blipFill>
          <a:blip r:embed="rId6" cstate="print"/>
          <a:srcRect/>
          <a:stretch>
            <a:fillRect/>
          </a:stretch>
        </p:blipFill>
        <p:spPr bwMode="auto">
          <a:xfrm>
            <a:off x="2648403" y="4056750"/>
            <a:ext cx="1276350" cy="428625"/>
          </a:xfrm>
          <a:prstGeom prst="rect">
            <a:avLst/>
          </a:prstGeom>
          <a:noFill/>
          <a:ln w="9525">
            <a:noFill/>
            <a:miter lim="800000"/>
            <a:headEnd/>
            <a:tailEnd/>
          </a:ln>
        </p:spPr>
      </p:pic>
      <p:pic>
        <p:nvPicPr>
          <p:cNvPr id="9224" name="Picture 9"/>
          <p:cNvPicPr>
            <a:picLocks noChangeAspect="1" noChangeArrowheads="1"/>
          </p:cNvPicPr>
          <p:nvPr/>
        </p:nvPicPr>
        <p:blipFill>
          <a:blip r:embed="rId7" cstate="print"/>
          <a:srcRect/>
          <a:stretch>
            <a:fillRect/>
          </a:stretch>
        </p:blipFill>
        <p:spPr bwMode="auto">
          <a:xfrm>
            <a:off x="2800803" y="4666350"/>
            <a:ext cx="1181100" cy="342900"/>
          </a:xfrm>
          <a:prstGeom prst="rect">
            <a:avLst/>
          </a:prstGeom>
          <a:noFill/>
          <a:ln w="9525">
            <a:noFill/>
            <a:miter lim="800000"/>
            <a:headEnd/>
            <a:tailEnd/>
          </a:ln>
        </p:spPr>
      </p:pic>
      <p:sp>
        <p:nvSpPr>
          <p:cNvPr id="9226" name="Text Box 12"/>
          <p:cNvSpPr txBox="1">
            <a:spLocks noChangeArrowheads="1"/>
          </p:cNvSpPr>
          <p:nvPr/>
        </p:nvSpPr>
        <p:spPr bwMode="auto">
          <a:xfrm>
            <a:off x="1883426" y="1622904"/>
            <a:ext cx="734176" cy="366767"/>
          </a:xfrm>
          <a:prstGeom prst="rect">
            <a:avLst/>
          </a:prstGeom>
          <a:noFill/>
          <a:ln w="12700" algn="ctr">
            <a:noFill/>
            <a:miter lim="800000"/>
            <a:headEnd/>
            <a:tailEnd/>
          </a:ln>
        </p:spPr>
        <p:txBody>
          <a:bodyPr wrap="none" lIns="90488" tIns="44450" rIns="90488" bIns="44450">
            <a:spAutoFit/>
          </a:bodyPr>
          <a:lstStyle/>
          <a:p>
            <a:pPr marL="296863" indent="-296863">
              <a:buFontTx/>
              <a:buNone/>
            </a:pPr>
            <a:r>
              <a:rPr lang="en-US" b="1" dirty="0">
                <a:latin typeface="+mj-lt"/>
              </a:rPr>
              <a:t>Fig:1</a:t>
            </a:r>
          </a:p>
        </p:txBody>
      </p:sp>
      <p:sp>
        <p:nvSpPr>
          <p:cNvPr id="9227" name="Text Box 13"/>
          <p:cNvSpPr txBox="1">
            <a:spLocks noChangeArrowheads="1"/>
          </p:cNvSpPr>
          <p:nvPr/>
        </p:nvSpPr>
        <p:spPr bwMode="auto">
          <a:xfrm>
            <a:off x="2191203" y="4742550"/>
            <a:ext cx="734176" cy="366767"/>
          </a:xfrm>
          <a:prstGeom prst="rect">
            <a:avLst/>
          </a:prstGeom>
          <a:noFill/>
          <a:ln w="12700" algn="ctr">
            <a:noFill/>
            <a:miter lim="800000"/>
            <a:headEnd/>
            <a:tailEnd/>
          </a:ln>
        </p:spPr>
        <p:txBody>
          <a:bodyPr wrap="none" lIns="90488" tIns="44450" rIns="90488" bIns="44450">
            <a:spAutoFit/>
          </a:bodyPr>
          <a:lstStyle/>
          <a:p>
            <a:pPr marL="296863" indent="-296863">
              <a:buFontTx/>
              <a:buNone/>
            </a:pPr>
            <a:r>
              <a:rPr lang="en-US" b="1">
                <a:latin typeface="+mj-lt"/>
              </a:rPr>
              <a:t>Fig:2</a:t>
            </a:r>
          </a:p>
        </p:txBody>
      </p:sp>
      <p:sp>
        <p:nvSpPr>
          <p:cNvPr id="9228" name="Text Box 14"/>
          <p:cNvSpPr txBox="1">
            <a:spLocks noChangeArrowheads="1"/>
          </p:cNvSpPr>
          <p:nvPr/>
        </p:nvSpPr>
        <p:spPr bwMode="auto">
          <a:xfrm>
            <a:off x="4705803" y="4209150"/>
            <a:ext cx="734176" cy="366767"/>
          </a:xfrm>
          <a:prstGeom prst="rect">
            <a:avLst/>
          </a:prstGeom>
          <a:noFill/>
          <a:ln w="12700" algn="ctr">
            <a:noFill/>
            <a:miter lim="800000"/>
            <a:headEnd/>
            <a:tailEnd/>
          </a:ln>
        </p:spPr>
        <p:txBody>
          <a:bodyPr wrap="none" lIns="90488" tIns="44450" rIns="90488" bIns="44450">
            <a:spAutoFit/>
          </a:bodyPr>
          <a:lstStyle/>
          <a:p>
            <a:pPr marL="296863" indent="-296863">
              <a:buFontTx/>
              <a:buNone/>
            </a:pPr>
            <a:r>
              <a:rPr lang="en-US" b="1" dirty="0">
                <a:latin typeface="+mj-lt"/>
              </a:rPr>
              <a:t>Fig:3</a:t>
            </a:r>
          </a:p>
        </p:txBody>
      </p:sp>
    </p:spTree>
    <p:extLst>
      <p:ext uri="{BB962C8B-B14F-4D97-AF65-F5344CB8AC3E}">
        <p14:creationId xmlns:p14="http://schemas.microsoft.com/office/powerpoint/2010/main" val="11695404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2" name="Rectangle 12"/>
          <p:cNvSpPr>
            <a:spLocks noGrp="1"/>
          </p:cNvSpPr>
          <p:nvPr>
            <p:ph type="title" idx="4294967295"/>
          </p:nvPr>
        </p:nvSpPr>
        <p:spPr>
          <a:xfrm>
            <a:off x="0" y="412750"/>
            <a:ext cx="8531225" cy="855663"/>
          </a:xfrm>
          <a:noFill/>
        </p:spPr>
        <p:txBody>
          <a:bodyPr>
            <a:normAutofit/>
          </a:bodyPr>
          <a:lstStyle/>
          <a:p>
            <a:r>
              <a:rPr lang="en-US" sz="2000" dirty="0"/>
              <a:t> </a:t>
            </a:r>
            <a:r>
              <a:rPr lang="en-US" sz="2000" dirty="0" smtClean="0"/>
              <a:t>11.2</a:t>
            </a:r>
            <a:r>
              <a:rPr lang="en-US" sz="2000" dirty="0"/>
              <a:t>: Collection Interfaces</a:t>
            </a:r>
            <a:r>
              <a:rPr lang="en-US" sz="2000" b="1" dirty="0"/>
              <a:t/>
            </a:r>
            <a:br>
              <a:rPr lang="en-US" sz="2000" b="1" dirty="0"/>
            </a:br>
            <a:r>
              <a:rPr lang="en-US" sz="2000" dirty="0"/>
              <a:t>Collection Interfaces</a:t>
            </a:r>
          </a:p>
        </p:txBody>
      </p:sp>
      <p:sp>
        <p:nvSpPr>
          <p:cNvPr id="10253" name="Rectangle 13"/>
          <p:cNvSpPr>
            <a:spLocks noGrp="1"/>
          </p:cNvSpPr>
          <p:nvPr>
            <p:ph idx="4294967295"/>
          </p:nvPr>
        </p:nvSpPr>
        <p:spPr>
          <a:xfrm>
            <a:off x="298450" y="1495425"/>
            <a:ext cx="8845550" cy="4643438"/>
          </a:xfrm>
        </p:spPr>
        <p:txBody>
          <a:bodyPr/>
          <a:lstStyle/>
          <a:p>
            <a:r>
              <a:rPr lang="en-US" dirty="0">
                <a:solidFill>
                  <a:schemeClr val="tx1"/>
                </a:solidFill>
              </a:rPr>
              <a:t>Let us discuss some of the collection interfaces:</a:t>
            </a:r>
          </a:p>
        </p:txBody>
      </p:sp>
      <p:pic>
        <p:nvPicPr>
          <p:cNvPr id="10245" name="Picture 7"/>
          <p:cNvPicPr>
            <a:picLocks noChangeAspect="1" noChangeArrowheads="1"/>
          </p:cNvPicPr>
          <p:nvPr/>
        </p:nvPicPr>
        <p:blipFill>
          <a:blip r:embed="rId3" cstate="print"/>
          <a:srcRect/>
          <a:stretch>
            <a:fillRect/>
          </a:stretch>
        </p:blipFill>
        <p:spPr bwMode="auto">
          <a:xfrm>
            <a:off x="609600" y="2037600"/>
            <a:ext cx="7584565" cy="4006940"/>
          </a:xfrm>
          <a:prstGeom prst="rect">
            <a:avLst/>
          </a:prstGeom>
          <a:noFill/>
          <a:ln w="9525">
            <a:noFill/>
            <a:miter lim="800000"/>
            <a:headEnd/>
            <a:tailEnd/>
          </a:ln>
        </p:spPr>
      </p:pic>
    </p:spTree>
    <p:extLst>
      <p:ext uri="{BB962C8B-B14F-4D97-AF65-F5344CB8AC3E}">
        <p14:creationId xmlns:p14="http://schemas.microsoft.com/office/powerpoint/2010/main" val="27508563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smtClean="0"/>
              <a:t>11.2</a:t>
            </a:r>
            <a:r>
              <a:rPr lang="en-US" sz="2000" dirty="0"/>
              <a:t>: Collection Interfaces</a:t>
            </a:r>
            <a:r>
              <a:rPr lang="en-US" sz="2000" b="1" dirty="0"/>
              <a:t/>
            </a:r>
            <a:br>
              <a:rPr lang="en-US" sz="2000" b="1" dirty="0"/>
            </a:br>
            <a:r>
              <a:rPr lang="en-US" sz="2000" dirty="0"/>
              <a:t>Collection Implementations</a:t>
            </a:r>
          </a:p>
        </p:txBody>
      </p:sp>
      <p:sp>
        <p:nvSpPr>
          <p:cNvPr id="12297" name="Rectangle 9"/>
          <p:cNvSpPr>
            <a:spLocks noGrp="1"/>
          </p:cNvSpPr>
          <p:nvPr>
            <p:ph idx="4294967295"/>
          </p:nvPr>
        </p:nvSpPr>
        <p:spPr>
          <a:xfrm>
            <a:off x="298450" y="1495425"/>
            <a:ext cx="8845550" cy="4643438"/>
          </a:xfrm>
          <a:noFill/>
        </p:spPr>
        <p:txBody>
          <a:bodyPr/>
          <a:lstStyle/>
          <a:p>
            <a:r>
              <a:rPr lang="en-US" dirty="0">
                <a:solidFill>
                  <a:schemeClr val="tx1"/>
                </a:solidFill>
              </a:rPr>
              <a:t>Collection Implementations:</a:t>
            </a:r>
          </a:p>
        </p:txBody>
      </p:sp>
      <p:pic>
        <p:nvPicPr>
          <p:cNvPr id="12293" name="Picture 7"/>
          <p:cNvPicPr>
            <a:picLocks noChangeAspect="1" noChangeArrowheads="1"/>
          </p:cNvPicPr>
          <p:nvPr/>
        </p:nvPicPr>
        <p:blipFill>
          <a:blip r:embed="rId3" cstate="print"/>
          <a:srcRect/>
          <a:stretch>
            <a:fillRect/>
          </a:stretch>
        </p:blipFill>
        <p:spPr bwMode="auto">
          <a:xfrm>
            <a:off x="395288" y="2057742"/>
            <a:ext cx="8142515" cy="3276600"/>
          </a:xfrm>
          <a:prstGeom prst="rect">
            <a:avLst/>
          </a:prstGeom>
          <a:noFill/>
          <a:ln w="9525">
            <a:noFill/>
            <a:miter lim="800000"/>
            <a:headEnd/>
            <a:tailEnd/>
          </a:ln>
        </p:spPr>
      </p:pic>
    </p:spTree>
    <p:extLst>
      <p:ext uri="{BB962C8B-B14F-4D97-AF65-F5344CB8AC3E}">
        <p14:creationId xmlns:p14="http://schemas.microsoft.com/office/powerpoint/2010/main" val="21663130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normAutofit/>
          </a:bodyPr>
          <a:lstStyle/>
          <a:p>
            <a:r>
              <a:rPr lang="fr-FR" sz="2000" dirty="0" smtClean="0"/>
              <a:t>11.2</a:t>
            </a:r>
            <a:r>
              <a:rPr lang="fr-FR" sz="2000" dirty="0"/>
              <a:t>: Collection Interfaces</a:t>
            </a:r>
            <a:br>
              <a:rPr lang="fr-FR" sz="2000" dirty="0"/>
            </a:br>
            <a:r>
              <a:rPr lang="fr-FR" sz="2000" dirty="0"/>
              <a:t>Collection </a:t>
            </a:r>
            <a:r>
              <a:rPr lang="fr-FR" sz="2000" dirty="0" err="1"/>
              <a:t>Implementations</a:t>
            </a:r>
            <a:endParaRPr lang="en-US" sz="2000" dirty="0"/>
          </a:p>
        </p:txBody>
      </p:sp>
      <p:sp>
        <p:nvSpPr>
          <p:cNvPr id="2" name="Content Placeholder 1"/>
          <p:cNvSpPr>
            <a:spLocks noGrp="1"/>
          </p:cNvSpPr>
          <p:nvPr>
            <p:ph idx="4294967295"/>
          </p:nvPr>
        </p:nvSpPr>
        <p:spPr>
          <a:xfrm>
            <a:off x="298450" y="1495425"/>
            <a:ext cx="8845550" cy="4643438"/>
          </a:xfrm>
        </p:spPr>
        <p:txBody>
          <a:bodyPr/>
          <a:lstStyle/>
          <a:p>
            <a:r>
              <a:rPr lang="en-US" dirty="0"/>
              <a:t>Notes Page</a:t>
            </a:r>
          </a:p>
          <a:p>
            <a:endParaRPr lang="en-US" dirty="0"/>
          </a:p>
        </p:txBody>
      </p:sp>
    </p:spTree>
    <p:extLst>
      <p:ext uri="{BB962C8B-B14F-4D97-AF65-F5344CB8AC3E}">
        <p14:creationId xmlns:p14="http://schemas.microsoft.com/office/powerpoint/2010/main" val="77673835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8" name="Rectangle 12"/>
          <p:cNvSpPr>
            <a:spLocks noGrp="1"/>
          </p:cNvSpPr>
          <p:nvPr>
            <p:ph type="title" idx="4294967295"/>
          </p:nvPr>
        </p:nvSpPr>
        <p:spPr>
          <a:xfrm>
            <a:off x="0" y="412750"/>
            <a:ext cx="8531225" cy="855663"/>
          </a:xfrm>
        </p:spPr>
        <p:txBody>
          <a:bodyPr>
            <a:normAutofit/>
          </a:bodyPr>
          <a:lstStyle/>
          <a:p>
            <a:r>
              <a:rPr lang="en-US" sz="2000" dirty="0" smtClean="0"/>
              <a:t>11.2</a:t>
            </a:r>
            <a:r>
              <a:rPr lang="en-US" sz="2000" dirty="0"/>
              <a:t>: Collection Interfaces</a:t>
            </a:r>
            <a:r>
              <a:rPr lang="en-US" sz="2000" b="1" dirty="0"/>
              <a:t/>
            </a:r>
            <a:br>
              <a:rPr lang="en-US" sz="2000" b="1" dirty="0"/>
            </a:br>
            <a:r>
              <a:rPr lang="en-US" sz="2000" dirty="0"/>
              <a:t>Collection Interface methods</a:t>
            </a:r>
          </a:p>
        </p:txBody>
      </p:sp>
      <p:pic>
        <p:nvPicPr>
          <p:cNvPr id="14341" name="Picture 7"/>
          <p:cNvPicPr>
            <a:picLocks noChangeAspect="1" noChangeArrowheads="1"/>
          </p:cNvPicPr>
          <p:nvPr/>
        </p:nvPicPr>
        <p:blipFill>
          <a:blip r:embed="rId3" cstate="print"/>
          <a:srcRect/>
          <a:stretch>
            <a:fillRect/>
          </a:stretch>
        </p:blipFill>
        <p:spPr bwMode="auto">
          <a:xfrm>
            <a:off x="427535" y="1514060"/>
            <a:ext cx="8170200" cy="4637358"/>
          </a:xfrm>
          <a:prstGeom prst="rect">
            <a:avLst/>
          </a:prstGeom>
          <a:noFill/>
          <a:ln w="9525">
            <a:noFill/>
            <a:miter lim="800000"/>
            <a:headEnd/>
            <a:tailEnd/>
          </a:ln>
        </p:spPr>
      </p:pic>
    </p:spTree>
    <p:extLst>
      <p:ext uri="{BB962C8B-B14F-4D97-AF65-F5344CB8AC3E}">
        <p14:creationId xmlns:p14="http://schemas.microsoft.com/office/powerpoint/2010/main" val="265912436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aterial_x0020_Type xmlns="f9b258c7-9c72-463b-80f6-91d061ebb25d">Class book</Material_x0020_Type>
    <Category xmlns="f9b258c7-9c72-463b-80f6-91d061ebb25d">Module Artifact</Category>
    <_Version xmlns="http://schemas.microsoft.com/sharepoint/v3/fields" xsi:nil="true"/>
    <_DCDateModified xmlns="http://schemas.microsoft.com/sharepoint/v3/fields" xsi:nil="true"/>
    <Level xmlns="f9b258c7-9c72-463b-80f6-91d061ebb25d">L1</Leve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C1830C8-F522-4AF4-83DD-915E4EE23EB4}"/>
</file>

<file path=customXml/itemProps2.xml><?xml version="1.0" encoding="utf-8"?>
<ds:datastoreItem xmlns:ds="http://schemas.openxmlformats.org/officeDocument/2006/customXml" ds:itemID="{1B673CDC-8BE6-4391-ABD9-A817C61AB8C9}"/>
</file>

<file path=customXml/itemProps3.xml><?xml version="1.0" encoding="utf-8"?>
<ds:datastoreItem xmlns:ds="http://schemas.openxmlformats.org/officeDocument/2006/customXml" ds:itemID="{04B4510D-B9C9-4BF1-8898-7C294539FA4F}"/>
</file>

<file path=docProps/app.xml><?xml version="1.0" encoding="utf-8"?>
<Properties xmlns="http://schemas.openxmlformats.org/officeDocument/2006/extended-properties" xmlns:vt="http://schemas.openxmlformats.org/officeDocument/2006/docPropsVTypes">
  <Template/>
  <TotalTime>3229</TotalTime>
  <Words>5787</Words>
  <Application>Microsoft Office PowerPoint</Application>
  <PresentationFormat>On-screen Show (4:3)</PresentationFormat>
  <Paragraphs>640</Paragraphs>
  <Slides>36</Slides>
  <Notes>36</Notes>
  <HiddenSlides>2</HiddenSlides>
  <MMClips>0</MMClips>
  <ScaleCrop>false</ScaleCrop>
  <HeadingPairs>
    <vt:vector size="6" baseType="variant">
      <vt:variant>
        <vt:lpstr>Theme</vt:lpstr>
      </vt:variant>
      <vt:variant>
        <vt:i4>5</vt:i4>
      </vt:variant>
      <vt:variant>
        <vt:lpstr>Embedded OLE Servers</vt:lpstr>
      </vt:variant>
      <vt:variant>
        <vt:i4>1</vt:i4>
      </vt:variant>
      <vt:variant>
        <vt:lpstr>Slide Titles</vt:lpstr>
      </vt:variant>
      <vt:variant>
        <vt:i4>36</vt:i4>
      </vt:variant>
    </vt:vector>
  </HeadingPairs>
  <TitlesOfParts>
    <vt:vector size="42" baseType="lpstr">
      <vt:lpstr>2_Corporate Presentation Template (4x3 - Normal)</vt:lpstr>
      <vt:lpstr>Capgemini 2017_Cover slides</vt:lpstr>
      <vt:lpstr>Section slides</vt:lpstr>
      <vt:lpstr>Content Layouts</vt:lpstr>
      <vt:lpstr>Content and Image Layouts</vt:lpstr>
      <vt:lpstr>think-cell Slide</vt:lpstr>
      <vt:lpstr>Core Java 8 and Development Tools</vt:lpstr>
      <vt:lpstr>Lesson Objectives</vt:lpstr>
      <vt:lpstr>11.1: Collections Framework Collections Framework</vt:lpstr>
      <vt:lpstr>11.1: Collections Framework  Advantages of Collections</vt:lpstr>
      <vt:lpstr>11.1: Collections Framework  Concept of Interfaces and Implementation</vt:lpstr>
      <vt:lpstr> 11.2: Collection Interfaces Collection Interfaces</vt:lpstr>
      <vt:lpstr>11.2: Collection Interfaces Collection Implementations</vt:lpstr>
      <vt:lpstr>11.2: Collection Interfaces Collection Implementations</vt:lpstr>
      <vt:lpstr>11.2: Collection Interfaces Collection Interface methods</vt:lpstr>
      <vt:lpstr>11.3: AutoBoxing with Collections AutoBoxing with Collections</vt:lpstr>
      <vt:lpstr>11.3: Iterating Collection   Iterating through a collection</vt:lpstr>
      <vt:lpstr>11.3: Iterating Collection  Enhanced for loop</vt:lpstr>
      <vt:lpstr>11.3: Iterating Collection  Demo :Concept of Iterators</vt:lpstr>
      <vt:lpstr>11.4: Implementing Classes  ArrayList Class</vt:lpstr>
      <vt:lpstr>11.4: Implementing Classes Demo: Array List Class</vt:lpstr>
      <vt:lpstr>11.4: Implementing Classes HashSet Class</vt:lpstr>
      <vt:lpstr>11.4: Implementing Classes Demo: Hash Set Class</vt:lpstr>
      <vt:lpstr>11.4: Implementing Classes TreeSet class</vt:lpstr>
      <vt:lpstr>11.4: Implementing Classes Demo: Tree Set class</vt:lpstr>
      <vt:lpstr>11.5: Comparable and Comparator Comparator Interface</vt:lpstr>
      <vt:lpstr>11.5: Comparable and Comparator Comparable Interface</vt:lpstr>
      <vt:lpstr>11.5: Comparable and Comparator Comparable Interface Example</vt:lpstr>
      <vt:lpstr>11.5: Comparable and Comparator Comparable Interface Example (ctnd…)</vt:lpstr>
      <vt:lpstr>11.5: Comparable and Comparator Demo : Concept of Comparator &amp; Comparable Interface</vt:lpstr>
      <vt:lpstr>11.6: Map implementation HashMap Class</vt:lpstr>
      <vt:lpstr>11.6: Map implementation Demo: HashMap Class</vt:lpstr>
      <vt:lpstr>11.7: The Legacy Classes   Vector Class</vt:lpstr>
      <vt:lpstr>11.7: The Legacy Classes  Hashtable Class</vt:lpstr>
      <vt:lpstr>11.7: The Legacy Classes  Demo: Hash table Class</vt:lpstr>
      <vt:lpstr>Lab</vt:lpstr>
      <vt:lpstr>11.8: Common Best Practices on Collections Best Practices</vt:lpstr>
      <vt:lpstr>11.8: Common Best Practices on Collections Best Practices</vt:lpstr>
      <vt:lpstr>11.8: Common Best Practices on Collections Best Practices</vt:lpstr>
      <vt:lpstr>Summary</vt:lpstr>
      <vt:lpstr>Review Questions</vt:lpstr>
      <vt:lpstr>Review Questions</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ClassBook-LessonXX-Template IGATE</dc:title>
  <dc:creator>iGATE</dc:creator>
  <cp:lastModifiedBy>shankar</cp:lastModifiedBy>
  <cp:revision>199</cp:revision>
  <cp:lastPrinted>2016-07-13T08:39:47Z</cp:lastPrinted>
  <dcterms:created xsi:type="dcterms:W3CDTF">2012-05-18T02:59:15Z</dcterms:created>
  <dcterms:modified xsi:type="dcterms:W3CDTF">2018-04-04T11:34:08Z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0x010100A0AE62D972F90F4BABD1137CCFB20CA1</vt:lpwstr>
  </property>
  <property fmtid="{D5CDD505-2E9C-101B-9397-08002B2CF9AE}" pid="4" name="_SourceUrl">
    <vt:lpwstr/>
  </property>
</Properties>
</file>